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65" r:id="rId3"/>
    <p:sldId id="310" r:id="rId4"/>
    <p:sldId id="320" r:id="rId5"/>
    <p:sldId id="321" r:id="rId6"/>
    <p:sldId id="322" r:id="rId7"/>
    <p:sldId id="323" r:id="rId8"/>
    <p:sldId id="324" r:id="rId9"/>
    <p:sldId id="325" r:id="rId10"/>
    <p:sldId id="326" r:id="rId11"/>
    <p:sldId id="327" r:id="rId12"/>
    <p:sldId id="330" r:id="rId13"/>
    <p:sldId id="312" r:id="rId14"/>
    <p:sldId id="329" r:id="rId15"/>
    <p:sldId id="328" r:id="rId16"/>
    <p:sldId id="331" r:id="rId17"/>
    <p:sldId id="332" r:id="rId18"/>
    <p:sldId id="333" r:id="rId19"/>
    <p:sldId id="334" r:id="rId20"/>
    <p:sldId id="336" r:id="rId21"/>
    <p:sldId id="337" r:id="rId22"/>
    <p:sldId id="338" r:id="rId23"/>
    <p:sldId id="339"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7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94629" autoAdjust="0"/>
  </p:normalViewPr>
  <p:slideViewPr>
    <p:cSldViewPr showGuides="1">
      <p:cViewPr varScale="1">
        <p:scale>
          <a:sx n="116" d="100"/>
          <a:sy n="116" d="100"/>
        </p:scale>
        <p:origin x="276" y="10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8873B5-0A23-4B7F-AD20-589AF1D0E1D0}" type="doc">
      <dgm:prSet loTypeId="urn:microsoft.com/office/officeart/2005/8/layout/bProcess3" loCatId="process" qsTypeId="urn:microsoft.com/office/officeart/2005/8/quickstyle/simple5" qsCatId="simple" csTypeId="urn:microsoft.com/office/officeart/2005/8/colors/accent1_1" csCatId="accent1" phldr="1"/>
      <dgm:spPr/>
      <dgm:t>
        <a:bodyPr/>
        <a:lstStyle/>
        <a:p>
          <a:endParaRPr lang="en-US"/>
        </a:p>
      </dgm:t>
    </dgm:pt>
    <dgm:pt modelId="{4849F679-D3C4-4680-9B8A-2C4EE2EAE775}">
      <dgm:prSet phldrT="[Text]"/>
      <dgm:spPr/>
      <dgm:t>
        <a:bodyPr/>
        <a:lstStyle/>
        <a:p>
          <a:pPr algn="ctr"/>
          <a:r>
            <a:rPr lang="en-US"/>
            <a:t>10                                              Created World Cloud                    </a:t>
          </a:r>
        </a:p>
      </dgm:t>
    </dgm:pt>
    <dgm:pt modelId="{3A9C5A9D-4AB3-4F3B-9E72-4C0AD3C60924}" type="sibTrans" cxnId="{0B71BFAB-4F58-4B80-BA01-763DFF493894}">
      <dgm:prSet/>
      <dgm:spPr/>
      <dgm:t>
        <a:bodyPr/>
        <a:lstStyle/>
        <a:p>
          <a:pPr algn="ctr"/>
          <a:endParaRPr lang="en-CA"/>
        </a:p>
      </dgm:t>
    </dgm:pt>
    <dgm:pt modelId="{1A0467A0-A079-4B49-A70D-BDC7E79171D3}" type="parTrans" cxnId="{0B71BFAB-4F58-4B80-BA01-763DFF493894}">
      <dgm:prSet/>
      <dgm:spPr/>
      <dgm:t>
        <a:bodyPr/>
        <a:lstStyle/>
        <a:p>
          <a:pPr algn="ctr"/>
          <a:endParaRPr lang="en-CA"/>
        </a:p>
      </dgm:t>
    </dgm:pt>
    <dgm:pt modelId="{0D24C964-8AD9-4521-BB73-B5788143B1FE}">
      <dgm:prSet phldrT="[Text]"/>
      <dgm:spPr/>
      <dgm:t>
        <a:bodyPr/>
        <a:lstStyle/>
        <a:p>
          <a:pPr algn="ctr"/>
          <a:r>
            <a:rPr lang="en-US"/>
            <a:t>9                                               Arrange words by frequencies</a:t>
          </a:r>
        </a:p>
      </dgm:t>
    </dgm:pt>
    <dgm:pt modelId="{D3C68AE4-EF07-474E-B4A7-40B9E9026F09}" type="sibTrans" cxnId="{33CD0107-C0EE-4AEF-846C-0CFF384D5CF9}">
      <dgm:prSet/>
      <dgm:spPr/>
      <dgm:t>
        <a:bodyPr/>
        <a:lstStyle/>
        <a:p>
          <a:pPr algn="ctr"/>
          <a:endParaRPr lang="en-CA"/>
        </a:p>
      </dgm:t>
    </dgm:pt>
    <dgm:pt modelId="{EF7C00D8-5098-479B-97B6-62ED3D2E16ED}" type="parTrans" cxnId="{33CD0107-C0EE-4AEF-846C-0CFF384D5CF9}">
      <dgm:prSet/>
      <dgm:spPr/>
      <dgm:t>
        <a:bodyPr/>
        <a:lstStyle/>
        <a:p>
          <a:pPr algn="ctr"/>
          <a:endParaRPr lang="en-CA"/>
        </a:p>
      </dgm:t>
    </dgm:pt>
    <dgm:pt modelId="{F95E9F1E-DBAD-4748-ACA1-4F3E02B05727}">
      <dgm:prSet phldrT="[Text]"/>
      <dgm:spPr/>
      <dgm:t>
        <a:bodyPr/>
        <a:lstStyle/>
        <a:p>
          <a:pPr algn="ctr"/>
          <a:r>
            <a:rPr lang="en-US"/>
            <a:t>8                                                 Removed Stop word and number and convert to lowercase</a:t>
          </a:r>
        </a:p>
      </dgm:t>
    </dgm:pt>
    <dgm:pt modelId="{EB626F82-013C-4DE3-AA86-796312835BCC}" type="sibTrans" cxnId="{730FA4F1-DEC9-441E-A086-2B348C472E8A}">
      <dgm:prSet/>
      <dgm:spPr/>
      <dgm:t>
        <a:bodyPr/>
        <a:lstStyle/>
        <a:p>
          <a:pPr algn="ctr"/>
          <a:endParaRPr lang="en-CA"/>
        </a:p>
      </dgm:t>
    </dgm:pt>
    <dgm:pt modelId="{5B9A9375-3119-4783-91CE-03C820E5159E}" type="parTrans" cxnId="{730FA4F1-DEC9-441E-A086-2B348C472E8A}">
      <dgm:prSet/>
      <dgm:spPr/>
      <dgm:t>
        <a:bodyPr/>
        <a:lstStyle/>
        <a:p>
          <a:pPr algn="ctr"/>
          <a:endParaRPr lang="en-CA"/>
        </a:p>
      </dgm:t>
    </dgm:pt>
    <dgm:pt modelId="{E227ABB2-A628-4F60-B135-0579D2FD3A16}">
      <dgm:prSet phldrT="[Text]"/>
      <dgm:spPr/>
      <dgm:t>
        <a:bodyPr/>
        <a:lstStyle/>
        <a:p>
          <a:pPr algn="ctr"/>
          <a:r>
            <a:rPr lang="en-US"/>
            <a:t>7                                              Added Clean text to a corpus</a:t>
          </a:r>
        </a:p>
      </dgm:t>
    </dgm:pt>
    <dgm:pt modelId="{8BA3BCD2-1DB9-4F39-A3EA-97BE3A48036F}" type="sibTrans" cxnId="{93C0638F-CB08-4C26-93EA-317BE2DBC20E}">
      <dgm:prSet/>
      <dgm:spPr/>
      <dgm:t>
        <a:bodyPr/>
        <a:lstStyle/>
        <a:p>
          <a:pPr algn="ctr"/>
          <a:endParaRPr lang="en-CA"/>
        </a:p>
      </dgm:t>
    </dgm:pt>
    <dgm:pt modelId="{DC8FD6F1-C6FE-4658-A069-ACF629CECA1F}" type="parTrans" cxnId="{93C0638F-CB08-4C26-93EA-317BE2DBC20E}">
      <dgm:prSet/>
      <dgm:spPr/>
      <dgm:t>
        <a:bodyPr/>
        <a:lstStyle/>
        <a:p>
          <a:pPr algn="ctr"/>
          <a:endParaRPr lang="en-CA"/>
        </a:p>
      </dgm:t>
    </dgm:pt>
    <dgm:pt modelId="{8806E331-9C0D-4E00-9CE6-450AE4F40025}">
      <dgm:prSet phldrT="[Text]"/>
      <dgm:spPr/>
      <dgm:t>
        <a:bodyPr/>
        <a:lstStyle/>
        <a:p>
          <a:pPr algn="ctr"/>
          <a:r>
            <a:rPr lang="en-US"/>
            <a:t>6 </a:t>
          </a:r>
        </a:p>
        <a:p>
          <a:pPr algn="ctr"/>
          <a:r>
            <a:rPr lang="en-US"/>
            <a:t>Sentiment Analysis completed</a:t>
          </a:r>
        </a:p>
      </dgm:t>
    </dgm:pt>
    <dgm:pt modelId="{DDE463FF-90AB-46FB-B571-7B086A74042D}" type="sibTrans" cxnId="{A9DE8B02-9EE0-4B20-A12D-181E64386A2C}">
      <dgm:prSet/>
      <dgm:spPr/>
      <dgm:t>
        <a:bodyPr/>
        <a:lstStyle/>
        <a:p>
          <a:pPr algn="ctr"/>
          <a:endParaRPr lang="en-CA"/>
        </a:p>
      </dgm:t>
    </dgm:pt>
    <dgm:pt modelId="{3D6B061F-BBEC-48A8-9849-DFD28CC2F355}" type="parTrans" cxnId="{A9DE8B02-9EE0-4B20-A12D-181E64386A2C}">
      <dgm:prSet/>
      <dgm:spPr/>
      <dgm:t>
        <a:bodyPr/>
        <a:lstStyle/>
        <a:p>
          <a:pPr algn="ctr"/>
          <a:endParaRPr lang="en-CA"/>
        </a:p>
      </dgm:t>
    </dgm:pt>
    <dgm:pt modelId="{FA933700-80EF-4C8E-B06D-C8CC2FBBF717}">
      <dgm:prSet phldrT="[Text]"/>
      <dgm:spPr/>
      <dgm:t>
        <a:bodyPr/>
        <a:lstStyle/>
        <a:p>
          <a:pPr algn="ctr"/>
          <a:r>
            <a:rPr lang="en-US"/>
            <a:t>5</a:t>
          </a:r>
        </a:p>
        <a:p>
          <a:pPr algn="ctr"/>
          <a:r>
            <a:rPr lang="en-US"/>
            <a:t>Tweet Analysis by words classification into positive and negative</a:t>
          </a:r>
        </a:p>
      </dgm:t>
    </dgm:pt>
    <dgm:pt modelId="{E50DE759-4340-4931-8AD0-CF7ABED12B69}" type="sibTrans" cxnId="{A055BFA9-1291-41AE-843F-D74F7753D99F}">
      <dgm:prSet/>
      <dgm:spPr/>
      <dgm:t>
        <a:bodyPr/>
        <a:lstStyle/>
        <a:p>
          <a:pPr algn="ctr"/>
          <a:endParaRPr lang="en-CA"/>
        </a:p>
      </dgm:t>
    </dgm:pt>
    <dgm:pt modelId="{A884756D-E4E1-4604-B621-652D05D6D927}" type="parTrans" cxnId="{A055BFA9-1291-41AE-843F-D74F7753D99F}">
      <dgm:prSet/>
      <dgm:spPr/>
      <dgm:t>
        <a:bodyPr/>
        <a:lstStyle/>
        <a:p>
          <a:pPr algn="ctr"/>
          <a:endParaRPr lang="en-CA"/>
        </a:p>
      </dgm:t>
    </dgm:pt>
    <dgm:pt modelId="{D0434F81-A809-49EC-AFD8-F7FBCC1C48F0}">
      <dgm:prSet phldrT="[Text]"/>
      <dgm:spPr/>
      <dgm:t>
        <a:bodyPr/>
        <a:lstStyle/>
        <a:p>
          <a:pPr algn="ctr"/>
          <a:r>
            <a:rPr lang="en-US"/>
            <a:t>4                                                 Performed extra clean up on tweets by removing special characters</a:t>
          </a:r>
        </a:p>
      </dgm:t>
    </dgm:pt>
    <dgm:pt modelId="{E5106186-323C-46AA-9279-AE78E8E5D0CB}" type="sibTrans" cxnId="{64E97ACE-914D-4E1D-98D6-098ABA395810}">
      <dgm:prSet/>
      <dgm:spPr/>
      <dgm:t>
        <a:bodyPr/>
        <a:lstStyle/>
        <a:p>
          <a:pPr algn="ctr"/>
          <a:endParaRPr lang="en-CA"/>
        </a:p>
      </dgm:t>
    </dgm:pt>
    <dgm:pt modelId="{EBD662B4-62A4-42BC-B08E-063ED0962679}" type="parTrans" cxnId="{64E97ACE-914D-4E1D-98D6-098ABA395810}">
      <dgm:prSet/>
      <dgm:spPr/>
      <dgm:t>
        <a:bodyPr/>
        <a:lstStyle/>
        <a:p>
          <a:pPr algn="ctr"/>
          <a:endParaRPr lang="en-CA"/>
        </a:p>
      </dgm:t>
    </dgm:pt>
    <dgm:pt modelId="{884E1420-FCB1-4587-BDC3-F0A8DA582813}">
      <dgm:prSet phldrT="[Text]"/>
      <dgm:spPr/>
      <dgm:t>
        <a:bodyPr/>
        <a:lstStyle/>
        <a:p>
          <a:pPr algn="ctr"/>
          <a:r>
            <a:rPr lang="en-US"/>
            <a:t>3 </a:t>
          </a:r>
        </a:p>
        <a:p>
          <a:pPr algn="ctr"/>
          <a:r>
            <a:rPr lang="en-US"/>
            <a:t>Downloaded a list of positive and negative words</a:t>
          </a:r>
        </a:p>
      </dgm:t>
    </dgm:pt>
    <dgm:pt modelId="{5E17BF38-9873-49AA-97A8-733101B56739}" type="sibTrans" cxnId="{2929D308-48FF-464E-BDFD-065C422D6D65}">
      <dgm:prSet/>
      <dgm:spPr/>
      <dgm:t>
        <a:bodyPr/>
        <a:lstStyle/>
        <a:p>
          <a:pPr algn="ctr"/>
          <a:endParaRPr lang="en-CA"/>
        </a:p>
      </dgm:t>
    </dgm:pt>
    <dgm:pt modelId="{5312386B-91F4-4BBE-8A4F-AAD1B88ED445}" type="parTrans" cxnId="{2929D308-48FF-464E-BDFD-065C422D6D65}">
      <dgm:prSet/>
      <dgm:spPr/>
      <dgm:t>
        <a:bodyPr/>
        <a:lstStyle/>
        <a:p>
          <a:pPr algn="ctr"/>
          <a:endParaRPr lang="en-CA"/>
        </a:p>
      </dgm:t>
    </dgm:pt>
    <dgm:pt modelId="{E909710A-7E79-4607-A504-270FF0602216}">
      <dgm:prSet phldrT="[Text]"/>
      <dgm:spPr/>
      <dgm:t>
        <a:bodyPr/>
        <a:lstStyle/>
        <a:p>
          <a:pPr algn="ctr"/>
          <a:r>
            <a:rPr lang="en-US"/>
            <a:t>2 </a:t>
          </a:r>
        </a:p>
        <a:p>
          <a:pPr algn="ctr"/>
          <a:r>
            <a:rPr lang="en-US"/>
            <a:t>Data Clean up - One main file to be uploaded</a:t>
          </a:r>
        </a:p>
      </dgm:t>
    </dgm:pt>
    <dgm:pt modelId="{92D5A648-23B8-43BE-93DA-9500AFD06D2D}" type="sibTrans" cxnId="{01086AFB-2431-4DB9-A36B-1DEF96EEAC03}">
      <dgm:prSet/>
      <dgm:spPr/>
      <dgm:t>
        <a:bodyPr/>
        <a:lstStyle/>
        <a:p>
          <a:pPr algn="ctr"/>
          <a:endParaRPr lang="en-US"/>
        </a:p>
      </dgm:t>
    </dgm:pt>
    <dgm:pt modelId="{2F1B259E-F231-460C-9B4B-33D5B80ED712}" type="parTrans" cxnId="{01086AFB-2431-4DB9-A36B-1DEF96EEAC03}">
      <dgm:prSet/>
      <dgm:spPr/>
      <dgm:t>
        <a:bodyPr/>
        <a:lstStyle/>
        <a:p>
          <a:pPr algn="ctr"/>
          <a:endParaRPr lang="en-US"/>
        </a:p>
      </dgm:t>
    </dgm:pt>
    <dgm:pt modelId="{55DD5B98-CF2E-4100-880E-6123CAFA8220}">
      <dgm:prSet phldrT="[Text]"/>
      <dgm:spPr/>
      <dgm:t>
        <a:bodyPr/>
        <a:lstStyle/>
        <a:p>
          <a:pPr algn="ctr"/>
          <a:r>
            <a:rPr lang="en-US"/>
            <a:t>1</a:t>
          </a:r>
        </a:p>
        <a:p>
          <a:pPr algn="ctr"/>
          <a:r>
            <a:rPr lang="en-CA"/>
            <a:t>Data Research</a:t>
          </a:r>
        </a:p>
        <a:p>
          <a:pPr algn="ctr"/>
          <a:r>
            <a:rPr lang="en-CA"/>
            <a:t>Scrapped Twitter </a:t>
          </a:r>
          <a:endParaRPr lang="en-US"/>
        </a:p>
      </dgm:t>
    </dgm:pt>
    <dgm:pt modelId="{F86432C1-550A-4D90-AB1E-48F467DF4FC2}" type="sibTrans" cxnId="{0E1A332F-81A8-4D00-8B8F-91905892C302}">
      <dgm:prSet/>
      <dgm:spPr/>
      <dgm:t>
        <a:bodyPr/>
        <a:lstStyle/>
        <a:p>
          <a:pPr algn="ctr"/>
          <a:endParaRPr lang="en-US"/>
        </a:p>
      </dgm:t>
    </dgm:pt>
    <dgm:pt modelId="{86EF77BC-6B24-488F-9415-D6CBFCF29BE9}" type="parTrans" cxnId="{0E1A332F-81A8-4D00-8B8F-91905892C302}">
      <dgm:prSet/>
      <dgm:spPr/>
      <dgm:t>
        <a:bodyPr/>
        <a:lstStyle/>
        <a:p>
          <a:pPr algn="ctr"/>
          <a:endParaRPr lang="en-US"/>
        </a:p>
      </dgm:t>
    </dgm:pt>
    <dgm:pt modelId="{CEB4CF08-F26B-4ABC-973B-8E0567F05FD8}" type="pres">
      <dgm:prSet presAssocID="{9F8873B5-0A23-4B7F-AD20-589AF1D0E1D0}" presName="Name0" presStyleCnt="0">
        <dgm:presLayoutVars>
          <dgm:dir/>
          <dgm:resizeHandles val="exact"/>
        </dgm:presLayoutVars>
      </dgm:prSet>
      <dgm:spPr/>
      <dgm:t>
        <a:bodyPr/>
        <a:lstStyle/>
        <a:p>
          <a:endParaRPr lang="en-CA"/>
        </a:p>
      </dgm:t>
    </dgm:pt>
    <dgm:pt modelId="{6D4455A3-42F9-4F46-8F8A-FFA6AA9351A8}" type="pres">
      <dgm:prSet presAssocID="{55DD5B98-CF2E-4100-880E-6123CAFA8220}" presName="node" presStyleLbl="node1" presStyleIdx="0" presStyleCnt="10">
        <dgm:presLayoutVars>
          <dgm:bulletEnabled val="1"/>
        </dgm:presLayoutVars>
      </dgm:prSet>
      <dgm:spPr/>
      <dgm:t>
        <a:bodyPr/>
        <a:lstStyle/>
        <a:p>
          <a:endParaRPr lang="en-CA"/>
        </a:p>
      </dgm:t>
    </dgm:pt>
    <dgm:pt modelId="{77D79C62-C3A1-44BF-B106-D26CCF0F7520}" type="pres">
      <dgm:prSet presAssocID="{F86432C1-550A-4D90-AB1E-48F467DF4FC2}" presName="sibTrans" presStyleLbl="sibTrans1D1" presStyleIdx="0" presStyleCnt="9"/>
      <dgm:spPr/>
      <dgm:t>
        <a:bodyPr/>
        <a:lstStyle/>
        <a:p>
          <a:endParaRPr lang="en-CA"/>
        </a:p>
      </dgm:t>
    </dgm:pt>
    <dgm:pt modelId="{FF9F8C89-71AC-4F9D-AA42-43B7B9530744}" type="pres">
      <dgm:prSet presAssocID="{F86432C1-550A-4D90-AB1E-48F467DF4FC2}" presName="connectorText" presStyleLbl="sibTrans1D1" presStyleIdx="0" presStyleCnt="9"/>
      <dgm:spPr/>
      <dgm:t>
        <a:bodyPr/>
        <a:lstStyle/>
        <a:p>
          <a:endParaRPr lang="en-CA"/>
        </a:p>
      </dgm:t>
    </dgm:pt>
    <dgm:pt modelId="{A9BBAE63-E3D7-4311-A9E5-F88EF7BC85E3}" type="pres">
      <dgm:prSet presAssocID="{E909710A-7E79-4607-A504-270FF0602216}" presName="node" presStyleLbl="node1" presStyleIdx="1" presStyleCnt="10">
        <dgm:presLayoutVars>
          <dgm:bulletEnabled val="1"/>
        </dgm:presLayoutVars>
      </dgm:prSet>
      <dgm:spPr/>
      <dgm:t>
        <a:bodyPr/>
        <a:lstStyle/>
        <a:p>
          <a:endParaRPr lang="en-CA"/>
        </a:p>
      </dgm:t>
    </dgm:pt>
    <dgm:pt modelId="{5DB05696-204D-4E31-931D-7AB02DE1A18D}" type="pres">
      <dgm:prSet presAssocID="{92D5A648-23B8-43BE-93DA-9500AFD06D2D}" presName="sibTrans" presStyleLbl="sibTrans1D1" presStyleIdx="1" presStyleCnt="9"/>
      <dgm:spPr/>
      <dgm:t>
        <a:bodyPr/>
        <a:lstStyle/>
        <a:p>
          <a:endParaRPr lang="en-CA"/>
        </a:p>
      </dgm:t>
    </dgm:pt>
    <dgm:pt modelId="{7BB78627-3196-490B-9DB4-130E71762D78}" type="pres">
      <dgm:prSet presAssocID="{92D5A648-23B8-43BE-93DA-9500AFD06D2D}" presName="connectorText" presStyleLbl="sibTrans1D1" presStyleIdx="1" presStyleCnt="9"/>
      <dgm:spPr/>
      <dgm:t>
        <a:bodyPr/>
        <a:lstStyle/>
        <a:p>
          <a:endParaRPr lang="en-CA"/>
        </a:p>
      </dgm:t>
    </dgm:pt>
    <dgm:pt modelId="{D874F86B-FCB7-482A-BF75-4F9642E22366}" type="pres">
      <dgm:prSet presAssocID="{884E1420-FCB1-4587-BDC3-F0A8DA582813}" presName="node" presStyleLbl="node1" presStyleIdx="2" presStyleCnt="10">
        <dgm:presLayoutVars>
          <dgm:bulletEnabled val="1"/>
        </dgm:presLayoutVars>
      </dgm:prSet>
      <dgm:spPr/>
      <dgm:t>
        <a:bodyPr/>
        <a:lstStyle/>
        <a:p>
          <a:endParaRPr lang="en-CA"/>
        </a:p>
      </dgm:t>
    </dgm:pt>
    <dgm:pt modelId="{2E5112CB-A860-4ECF-8587-A0980798777D}" type="pres">
      <dgm:prSet presAssocID="{5E17BF38-9873-49AA-97A8-733101B56739}" presName="sibTrans" presStyleLbl="sibTrans1D1" presStyleIdx="2" presStyleCnt="9"/>
      <dgm:spPr/>
      <dgm:t>
        <a:bodyPr/>
        <a:lstStyle/>
        <a:p>
          <a:endParaRPr lang="en-CA"/>
        </a:p>
      </dgm:t>
    </dgm:pt>
    <dgm:pt modelId="{96AA6CA5-AD6D-45B2-831E-22A538B480F6}" type="pres">
      <dgm:prSet presAssocID="{5E17BF38-9873-49AA-97A8-733101B56739}" presName="connectorText" presStyleLbl="sibTrans1D1" presStyleIdx="2" presStyleCnt="9"/>
      <dgm:spPr/>
      <dgm:t>
        <a:bodyPr/>
        <a:lstStyle/>
        <a:p>
          <a:endParaRPr lang="en-CA"/>
        </a:p>
      </dgm:t>
    </dgm:pt>
    <dgm:pt modelId="{FC45644D-D1F2-47DB-8502-77A5B8563B19}" type="pres">
      <dgm:prSet presAssocID="{D0434F81-A809-49EC-AFD8-F7FBCC1C48F0}" presName="node" presStyleLbl="node1" presStyleIdx="3" presStyleCnt="10">
        <dgm:presLayoutVars>
          <dgm:bulletEnabled val="1"/>
        </dgm:presLayoutVars>
      </dgm:prSet>
      <dgm:spPr/>
      <dgm:t>
        <a:bodyPr/>
        <a:lstStyle/>
        <a:p>
          <a:endParaRPr lang="en-CA"/>
        </a:p>
      </dgm:t>
    </dgm:pt>
    <dgm:pt modelId="{64B6970E-ABEC-4EA1-BFC1-415F173562AC}" type="pres">
      <dgm:prSet presAssocID="{E5106186-323C-46AA-9279-AE78E8E5D0CB}" presName="sibTrans" presStyleLbl="sibTrans1D1" presStyleIdx="3" presStyleCnt="9"/>
      <dgm:spPr/>
      <dgm:t>
        <a:bodyPr/>
        <a:lstStyle/>
        <a:p>
          <a:endParaRPr lang="en-CA"/>
        </a:p>
      </dgm:t>
    </dgm:pt>
    <dgm:pt modelId="{1D875D29-F036-49EA-B814-FD442BDD77DC}" type="pres">
      <dgm:prSet presAssocID="{E5106186-323C-46AA-9279-AE78E8E5D0CB}" presName="connectorText" presStyleLbl="sibTrans1D1" presStyleIdx="3" presStyleCnt="9"/>
      <dgm:spPr/>
      <dgm:t>
        <a:bodyPr/>
        <a:lstStyle/>
        <a:p>
          <a:endParaRPr lang="en-CA"/>
        </a:p>
      </dgm:t>
    </dgm:pt>
    <dgm:pt modelId="{DAF8B760-4CE6-48EB-98D1-A43CC9070DFB}" type="pres">
      <dgm:prSet presAssocID="{FA933700-80EF-4C8E-B06D-C8CC2FBBF717}" presName="node" presStyleLbl="node1" presStyleIdx="4" presStyleCnt="10">
        <dgm:presLayoutVars>
          <dgm:bulletEnabled val="1"/>
        </dgm:presLayoutVars>
      </dgm:prSet>
      <dgm:spPr/>
      <dgm:t>
        <a:bodyPr/>
        <a:lstStyle/>
        <a:p>
          <a:endParaRPr lang="en-CA"/>
        </a:p>
      </dgm:t>
    </dgm:pt>
    <dgm:pt modelId="{A02FB70B-CBE0-40AA-A07A-69EFE9DD6B02}" type="pres">
      <dgm:prSet presAssocID="{E50DE759-4340-4931-8AD0-CF7ABED12B69}" presName="sibTrans" presStyleLbl="sibTrans1D1" presStyleIdx="4" presStyleCnt="9"/>
      <dgm:spPr/>
      <dgm:t>
        <a:bodyPr/>
        <a:lstStyle/>
        <a:p>
          <a:endParaRPr lang="en-CA"/>
        </a:p>
      </dgm:t>
    </dgm:pt>
    <dgm:pt modelId="{443DDE82-D45A-4362-ACB2-8A8064137D22}" type="pres">
      <dgm:prSet presAssocID="{E50DE759-4340-4931-8AD0-CF7ABED12B69}" presName="connectorText" presStyleLbl="sibTrans1D1" presStyleIdx="4" presStyleCnt="9"/>
      <dgm:spPr/>
      <dgm:t>
        <a:bodyPr/>
        <a:lstStyle/>
        <a:p>
          <a:endParaRPr lang="en-CA"/>
        </a:p>
      </dgm:t>
    </dgm:pt>
    <dgm:pt modelId="{643B6044-1CED-492E-8EDE-6FE292478605}" type="pres">
      <dgm:prSet presAssocID="{8806E331-9C0D-4E00-9CE6-450AE4F40025}" presName="node" presStyleLbl="node1" presStyleIdx="5" presStyleCnt="10">
        <dgm:presLayoutVars>
          <dgm:bulletEnabled val="1"/>
        </dgm:presLayoutVars>
      </dgm:prSet>
      <dgm:spPr/>
      <dgm:t>
        <a:bodyPr/>
        <a:lstStyle/>
        <a:p>
          <a:endParaRPr lang="en-CA"/>
        </a:p>
      </dgm:t>
    </dgm:pt>
    <dgm:pt modelId="{C8504232-D76A-4C03-8C82-9443E7F44902}" type="pres">
      <dgm:prSet presAssocID="{DDE463FF-90AB-46FB-B571-7B086A74042D}" presName="sibTrans" presStyleLbl="sibTrans1D1" presStyleIdx="5" presStyleCnt="9"/>
      <dgm:spPr/>
      <dgm:t>
        <a:bodyPr/>
        <a:lstStyle/>
        <a:p>
          <a:endParaRPr lang="en-CA"/>
        </a:p>
      </dgm:t>
    </dgm:pt>
    <dgm:pt modelId="{5E248076-5ECD-4220-AF09-2AD9658A580D}" type="pres">
      <dgm:prSet presAssocID="{DDE463FF-90AB-46FB-B571-7B086A74042D}" presName="connectorText" presStyleLbl="sibTrans1D1" presStyleIdx="5" presStyleCnt="9"/>
      <dgm:spPr/>
      <dgm:t>
        <a:bodyPr/>
        <a:lstStyle/>
        <a:p>
          <a:endParaRPr lang="en-CA"/>
        </a:p>
      </dgm:t>
    </dgm:pt>
    <dgm:pt modelId="{911CF440-F741-4C7F-B9DC-E58478B71DF3}" type="pres">
      <dgm:prSet presAssocID="{E227ABB2-A628-4F60-B135-0579D2FD3A16}" presName="node" presStyleLbl="node1" presStyleIdx="6" presStyleCnt="10">
        <dgm:presLayoutVars>
          <dgm:bulletEnabled val="1"/>
        </dgm:presLayoutVars>
      </dgm:prSet>
      <dgm:spPr/>
      <dgm:t>
        <a:bodyPr/>
        <a:lstStyle/>
        <a:p>
          <a:endParaRPr lang="en-CA"/>
        </a:p>
      </dgm:t>
    </dgm:pt>
    <dgm:pt modelId="{EB56D07B-55E4-4464-97BE-782E42F852FF}" type="pres">
      <dgm:prSet presAssocID="{8BA3BCD2-1DB9-4F39-A3EA-97BE3A48036F}" presName="sibTrans" presStyleLbl="sibTrans1D1" presStyleIdx="6" presStyleCnt="9"/>
      <dgm:spPr/>
      <dgm:t>
        <a:bodyPr/>
        <a:lstStyle/>
        <a:p>
          <a:endParaRPr lang="en-CA"/>
        </a:p>
      </dgm:t>
    </dgm:pt>
    <dgm:pt modelId="{6A125F2C-C0F0-4452-A681-6ABFDB74AB84}" type="pres">
      <dgm:prSet presAssocID="{8BA3BCD2-1DB9-4F39-A3EA-97BE3A48036F}" presName="connectorText" presStyleLbl="sibTrans1D1" presStyleIdx="6" presStyleCnt="9"/>
      <dgm:spPr/>
      <dgm:t>
        <a:bodyPr/>
        <a:lstStyle/>
        <a:p>
          <a:endParaRPr lang="en-CA"/>
        </a:p>
      </dgm:t>
    </dgm:pt>
    <dgm:pt modelId="{E22BF767-9CE2-44ED-8DDB-E4ABC7AD294E}" type="pres">
      <dgm:prSet presAssocID="{F95E9F1E-DBAD-4748-ACA1-4F3E02B05727}" presName="node" presStyleLbl="node1" presStyleIdx="7" presStyleCnt="10">
        <dgm:presLayoutVars>
          <dgm:bulletEnabled val="1"/>
        </dgm:presLayoutVars>
      </dgm:prSet>
      <dgm:spPr/>
      <dgm:t>
        <a:bodyPr/>
        <a:lstStyle/>
        <a:p>
          <a:endParaRPr lang="en-CA"/>
        </a:p>
      </dgm:t>
    </dgm:pt>
    <dgm:pt modelId="{9158A925-8FF8-4881-B561-C435BE72EE9C}" type="pres">
      <dgm:prSet presAssocID="{EB626F82-013C-4DE3-AA86-796312835BCC}" presName="sibTrans" presStyleLbl="sibTrans1D1" presStyleIdx="7" presStyleCnt="9"/>
      <dgm:spPr/>
      <dgm:t>
        <a:bodyPr/>
        <a:lstStyle/>
        <a:p>
          <a:endParaRPr lang="en-CA"/>
        </a:p>
      </dgm:t>
    </dgm:pt>
    <dgm:pt modelId="{1A168647-538A-4E50-B2D4-AB3D9BEF3EFC}" type="pres">
      <dgm:prSet presAssocID="{EB626F82-013C-4DE3-AA86-796312835BCC}" presName="connectorText" presStyleLbl="sibTrans1D1" presStyleIdx="7" presStyleCnt="9"/>
      <dgm:spPr/>
      <dgm:t>
        <a:bodyPr/>
        <a:lstStyle/>
        <a:p>
          <a:endParaRPr lang="en-CA"/>
        </a:p>
      </dgm:t>
    </dgm:pt>
    <dgm:pt modelId="{96029C81-C91E-48B6-8E60-0E974C380824}" type="pres">
      <dgm:prSet presAssocID="{0D24C964-8AD9-4521-BB73-B5788143B1FE}" presName="node" presStyleLbl="node1" presStyleIdx="8" presStyleCnt="10">
        <dgm:presLayoutVars>
          <dgm:bulletEnabled val="1"/>
        </dgm:presLayoutVars>
      </dgm:prSet>
      <dgm:spPr/>
      <dgm:t>
        <a:bodyPr/>
        <a:lstStyle/>
        <a:p>
          <a:endParaRPr lang="en-CA"/>
        </a:p>
      </dgm:t>
    </dgm:pt>
    <dgm:pt modelId="{4207E409-266D-4C59-A1ED-59820134906E}" type="pres">
      <dgm:prSet presAssocID="{D3C68AE4-EF07-474E-B4A7-40B9E9026F09}" presName="sibTrans" presStyleLbl="sibTrans1D1" presStyleIdx="8" presStyleCnt="9"/>
      <dgm:spPr/>
      <dgm:t>
        <a:bodyPr/>
        <a:lstStyle/>
        <a:p>
          <a:endParaRPr lang="en-CA"/>
        </a:p>
      </dgm:t>
    </dgm:pt>
    <dgm:pt modelId="{D4F0E26B-B9D6-468D-8101-A98714E8AF31}" type="pres">
      <dgm:prSet presAssocID="{D3C68AE4-EF07-474E-B4A7-40B9E9026F09}" presName="connectorText" presStyleLbl="sibTrans1D1" presStyleIdx="8" presStyleCnt="9"/>
      <dgm:spPr/>
      <dgm:t>
        <a:bodyPr/>
        <a:lstStyle/>
        <a:p>
          <a:endParaRPr lang="en-CA"/>
        </a:p>
      </dgm:t>
    </dgm:pt>
    <dgm:pt modelId="{5B5C0D14-3002-4BC0-A260-D70757E7F884}" type="pres">
      <dgm:prSet presAssocID="{4849F679-D3C4-4680-9B8A-2C4EE2EAE775}" presName="node" presStyleLbl="node1" presStyleIdx="9" presStyleCnt="10">
        <dgm:presLayoutVars>
          <dgm:bulletEnabled val="1"/>
        </dgm:presLayoutVars>
      </dgm:prSet>
      <dgm:spPr/>
      <dgm:t>
        <a:bodyPr/>
        <a:lstStyle/>
        <a:p>
          <a:endParaRPr lang="en-CA"/>
        </a:p>
      </dgm:t>
    </dgm:pt>
  </dgm:ptLst>
  <dgm:cxnLst>
    <dgm:cxn modelId="{0B71BFAB-4F58-4B80-BA01-763DFF493894}" srcId="{9F8873B5-0A23-4B7F-AD20-589AF1D0E1D0}" destId="{4849F679-D3C4-4680-9B8A-2C4EE2EAE775}" srcOrd="9" destOrd="0" parTransId="{1A0467A0-A079-4B49-A70D-BDC7E79171D3}" sibTransId="{3A9C5A9D-4AB3-4F3B-9E72-4C0AD3C60924}"/>
    <dgm:cxn modelId="{75507722-AAE9-4DDC-9AAD-CEF54F881784}" type="presOf" srcId="{E909710A-7E79-4607-A504-270FF0602216}" destId="{A9BBAE63-E3D7-4311-A9E5-F88EF7BC85E3}" srcOrd="0" destOrd="0" presId="urn:microsoft.com/office/officeart/2005/8/layout/bProcess3"/>
    <dgm:cxn modelId="{33CD0107-C0EE-4AEF-846C-0CFF384D5CF9}" srcId="{9F8873B5-0A23-4B7F-AD20-589AF1D0E1D0}" destId="{0D24C964-8AD9-4521-BB73-B5788143B1FE}" srcOrd="8" destOrd="0" parTransId="{EF7C00D8-5098-479B-97B6-62ED3D2E16ED}" sibTransId="{D3C68AE4-EF07-474E-B4A7-40B9E9026F09}"/>
    <dgm:cxn modelId="{64E97ACE-914D-4E1D-98D6-098ABA395810}" srcId="{9F8873B5-0A23-4B7F-AD20-589AF1D0E1D0}" destId="{D0434F81-A809-49EC-AFD8-F7FBCC1C48F0}" srcOrd="3" destOrd="0" parTransId="{EBD662B4-62A4-42BC-B08E-063ED0962679}" sibTransId="{E5106186-323C-46AA-9279-AE78E8E5D0CB}"/>
    <dgm:cxn modelId="{9CBF9D3E-4950-40EB-9ACE-1EED8E204F2E}" type="presOf" srcId="{E5106186-323C-46AA-9279-AE78E8E5D0CB}" destId="{1D875D29-F036-49EA-B814-FD442BDD77DC}" srcOrd="1" destOrd="0" presId="urn:microsoft.com/office/officeart/2005/8/layout/bProcess3"/>
    <dgm:cxn modelId="{51DA3B53-D166-42D0-A97B-07D4AE39597C}" type="presOf" srcId="{D3C68AE4-EF07-474E-B4A7-40B9E9026F09}" destId="{D4F0E26B-B9D6-468D-8101-A98714E8AF31}" srcOrd="1" destOrd="0" presId="urn:microsoft.com/office/officeart/2005/8/layout/bProcess3"/>
    <dgm:cxn modelId="{0C645449-C564-4ED7-BE6E-ADDEF2040E8D}" type="presOf" srcId="{D0434F81-A809-49EC-AFD8-F7FBCC1C48F0}" destId="{FC45644D-D1F2-47DB-8502-77A5B8563B19}" srcOrd="0" destOrd="0" presId="urn:microsoft.com/office/officeart/2005/8/layout/bProcess3"/>
    <dgm:cxn modelId="{730FA4F1-DEC9-441E-A086-2B348C472E8A}" srcId="{9F8873B5-0A23-4B7F-AD20-589AF1D0E1D0}" destId="{F95E9F1E-DBAD-4748-ACA1-4F3E02B05727}" srcOrd="7" destOrd="0" parTransId="{5B9A9375-3119-4783-91CE-03C820E5159E}" sibTransId="{EB626F82-013C-4DE3-AA86-796312835BCC}"/>
    <dgm:cxn modelId="{01086AFB-2431-4DB9-A36B-1DEF96EEAC03}" srcId="{9F8873B5-0A23-4B7F-AD20-589AF1D0E1D0}" destId="{E909710A-7E79-4607-A504-270FF0602216}" srcOrd="1" destOrd="0" parTransId="{2F1B259E-F231-460C-9B4B-33D5B80ED712}" sibTransId="{92D5A648-23B8-43BE-93DA-9500AFD06D2D}"/>
    <dgm:cxn modelId="{392623AE-0486-47FB-B0B3-ECB026B5BADE}" type="presOf" srcId="{F95E9F1E-DBAD-4748-ACA1-4F3E02B05727}" destId="{E22BF767-9CE2-44ED-8DDB-E4ABC7AD294E}" srcOrd="0" destOrd="0" presId="urn:microsoft.com/office/officeart/2005/8/layout/bProcess3"/>
    <dgm:cxn modelId="{B196235D-5C25-49BA-988C-83AE692D143A}" type="presOf" srcId="{884E1420-FCB1-4587-BDC3-F0A8DA582813}" destId="{D874F86B-FCB7-482A-BF75-4F9642E22366}" srcOrd="0" destOrd="0" presId="urn:microsoft.com/office/officeart/2005/8/layout/bProcess3"/>
    <dgm:cxn modelId="{76FACFD9-67F3-4BE9-8A90-010C679BEFE0}" type="presOf" srcId="{E227ABB2-A628-4F60-B135-0579D2FD3A16}" destId="{911CF440-F741-4C7F-B9DC-E58478B71DF3}" srcOrd="0" destOrd="0" presId="urn:microsoft.com/office/officeart/2005/8/layout/bProcess3"/>
    <dgm:cxn modelId="{E940759F-0C20-42BD-9C1A-2052B67FA50F}" type="presOf" srcId="{E50DE759-4340-4931-8AD0-CF7ABED12B69}" destId="{A02FB70B-CBE0-40AA-A07A-69EFE9DD6B02}" srcOrd="0" destOrd="0" presId="urn:microsoft.com/office/officeart/2005/8/layout/bProcess3"/>
    <dgm:cxn modelId="{F3AB6835-1F0C-4A15-8722-29A0CFB2E83B}" type="presOf" srcId="{5E17BF38-9873-49AA-97A8-733101B56739}" destId="{96AA6CA5-AD6D-45B2-831E-22A538B480F6}" srcOrd="1" destOrd="0" presId="urn:microsoft.com/office/officeart/2005/8/layout/bProcess3"/>
    <dgm:cxn modelId="{A78E96C5-2C12-4F13-9D24-D1BD377A97D8}" type="presOf" srcId="{9F8873B5-0A23-4B7F-AD20-589AF1D0E1D0}" destId="{CEB4CF08-F26B-4ABC-973B-8E0567F05FD8}" srcOrd="0" destOrd="0" presId="urn:microsoft.com/office/officeart/2005/8/layout/bProcess3"/>
    <dgm:cxn modelId="{F252078D-1991-4FF0-A841-A354FCFF2896}" type="presOf" srcId="{55DD5B98-CF2E-4100-880E-6123CAFA8220}" destId="{6D4455A3-42F9-4F46-8F8A-FFA6AA9351A8}" srcOrd="0" destOrd="0" presId="urn:microsoft.com/office/officeart/2005/8/layout/bProcess3"/>
    <dgm:cxn modelId="{0416330B-312B-4449-8D50-80E5401CCF23}" type="presOf" srcId="{DDE463FF-90AB-46FB-B571-7B086A74042D}" destId="{5E248076-5ECD-4220-AF09-2AD9658A580D}" srcOrd="1" destOrd="0" presId="urn:microsoft.com/office/officeart/2005/8/layout/bProcess3"/>
    <dgm:cxn modelId="{E23D4415-5128-417A-AFC9-ABEA33455B03}" type="presOf" srcId="{F86432C1-550A-4D90-AB1E-48F467DF4FC2}" destId="{77D79C62-C3A1-44BF-B106-D26CCF0F7520}" srcOrd="0" destOrd="0" presId="urn:microsoft.com/office/officeart/2005/8/layout/bProcess3"/>
    <dgm:cxn modelId="{24473C42-C5B4-4E88-A1C9-B002D150FC47}" type="presOf" srcId="{0D24C964-8AD9-4521-BB73-B5788143B1FE}" destId="{96029C81-C91E-48B6-8E60-0E974C380824}" srcOrd="0" destOrd="0" presId="urn:microsoft.com/office/officeart/2005/8/layout/bProcess3"/>
    <dgm:cxn modelId="{361B9481-431B-4DCA-B94B-4DA71F67A20D}" type="presOf" srcId="{F86432C1-550A-4D90-AB1E-48F467DF4FC2}" destId="{FF9F8C89-71AC-4F9D-AA42-43B7B9530744}" srcOrd="1" destOrd="0" presId="urn:microsoft.com/office/officeart/2005/8/layout/bProcess3"/>
    <dgm:cxn modelId="{B42C199A-F2B9-4EFB-AA80-01B565E07F37}" type="presOf" srcId="{92D5A648-23B8-43BE-93DA-9500AFD06D2D}" destId="{7BB78627-3196-490B-9DB4-130E71762D78}" srcOrd="1" destOrd="0" presId="urn:microsoft.com/office/officeart/2005/8/layout/bProcess3"/>
    <dgm:cxn modelId="{A055BFA9-1291-41AE-843F-D74F7753D99F}" srcId="{9F8873B5-0A23-4B7F-AD20-589AF1D0E1D0}" destId="{FA933700-80EF-4C8E-B06D-C8CC2FBBF717}" srcOrd="4" destOrd="0" parTransId="{A884756D-E4E1-4604-B621-652D05D6D927}" sibTransId="{E50DE759-4340-4931-8AD0-CF7ABED12B69}"/>
    <dgm:cxn modelId="{2929D308-48FF-464E-BDFD-065C422D6D65}" srcId="{9F8873B5-0A23-4B7F-AD20-589AF1D0E1D0}" destId="{884E1420-FCB1-4587-BDC3-F0A8DA582813}" srcOrd="2" destOrd="0" parTransId="{5312386B-91F4-4BBE-8A4F-AAD1B88ED445}" sibTransId="{5E17BF38-9873-49AA-97A8-733101B56739}"/>
    <dgm:cxn modelId="{50F80521-6CA2-467A-966F-629B61D020A0}" type="presOf" srcId="{8BA3BCD2-1DB9-4F39-A3EA-97BE3A48036F}" destId="{EB56D07B-55E4-4464-97BE-782E42F852FF}" srcOrd="0" destOrd="0" presId="urn:microsoft.com/office/officeart/2005/8/layout/bProcess3"/>
    <dgm:cxn modelId="{2F0FC0BA-1C0C-4E02-965B-92D5BA6FEF7C}" type="presOf" srcId="{EB626F82-013C-4DE3-AA86-796312835BCC}" destId="{9158A925-8FF8-4881-B561-C435BE72EE9C}" srcOrd="0" destOrd="0" presId="urn:microsoft.com/office/officeart/2005/8/layout/bProcess3"/>
    <dgm:cxn modelId="{8ED09C02-BAEB-4B12-B507-76ADDC03B163}" type="presOf" srcId="{4849F679-D3C4-4680-9B8A-2C4EE2EAE775}" destId="{5B5C0D14-3002-4BC0-A260-D70757E7F884}" srcOrd="0" destOrd="0" presId="urn:microsoft.com/office/officeart/2005/8/layout/bProcess3"/>
    <dgm:cxn modelId="{0850474A-A3BC-4F6D-B225-689D9144B905}" type="presOf" srcId="{E5106186-323C-46AA-9279-AE78E8E5D0CB}" destId="{64B6970E-ABEC-4EA1-BFC1-415F173562AC}" srcOrd="0" destOrd="0" presId="urn:microsoft.com/office/officeart/2005/8/layout/bProcess3"/>
    <dgm:cxn modelId="{7C6C6B1C-F49F-4924-8763-A4B770257FC4}" type="presOf" srcId="{FA933700-80EF-4C8E-B06D-C8CC2FBBF717}" destId="{DAF8B760-4CE6-48EB-98D1-A43CC9070DFB}" srcOrd="0" destOrd="0" presId="urn:microsoft.com/office/officeart/2005/8/layout/bProcess3"/>
    <dgm:cxn modelId="{31D413E2-E625-47CD-8D3D-EE1BDAB98E15}" type="presOf" srcId="{E50DE759-4340-4931-8AD0-CF7ABED12B69}" destId="{443DDE82-D45A-4362-ACB2-8A8064137D22}" srcOrd="1" destOrd="0" presId="urn:microsoft.com/office/officeart/2005/8/layout/bProcess3"/>
    <dgm:cxn modelId="{CC684FF9-2C47-47DC-B45A-24BA9C21638B}" type="presOf" srcId="{8BA3BCD2-1DB9-4F39-A3EA-97BE3A48036F}" destId="{6A125F2C-C0F0-4452-A681-6ABFDB74AB84}" srcOrd="1" destOrd="0" presId="urn:microsoft.com/office/officeart/2005/8/layout/bProcess3"/>
    <dgm:cxn modelId="{A5C9B1C0-81FA-469C-8081-6A7AB969F123}" type="presOf" srcId="{8806E331-9C0D-4E00-9CE6-450AE4F40025}" destId="{643B6044-1CED-492E-8EDE-6FE292478605}" srcOrd="0" destOrd="0" presId="urn:microsoft.com/office/officeart/2005/8/layout/bProcess3"/>
    <dgm:cxn modelId="{B0716634-3495-4336-8AA8-EBF0F526AA64}" type="presOf" srcId="{92D5A648-23B8-43BE-93DA-9500AFD06D2D}" destId="{5DB05696-204D-4E31-931D-7AB02DE1A18D}" srcOrd="0" destOrd="0" presId="urn:microsoft.com/office/officeart/2005/8/layout/bProcess3"/>
    <dgm:cxn modelId="{0E1A332F-81A8-4D00-8B8F-91905892C302}" srcId="{9F8873B5-0A23-4B7F-AD20-589AF1D0E1D0}" destId="{55DD5B98-CF2E-4100-880E-6123CAFA8220}" srcOrd="0" destOrd="0" parTransId="{86EF77BC-6B24-488F-9415-D6CBFCF29BE9}" sibTransId="{F86432C1-550A-4D90-AB1E-48F467DF4FC2}"/>
    <dgm:cxn modelId="{53C4E253-96C1-4DC5-A1A1-C50B07A9A8A2}" type="presOf" srcId="{DDE463FF-90AB-46FB-B571-7B086A74042D}" destId="{C8504232-D76A-4C03-8C82-9443E7F44902}" srcOrd="0" destOrd="0" presId="urn:microsoft.com/office/officeart/2005/8/layout/bProcess3"/>
    <dgm:cxn modelId="{9DC344CB-229F-4DCB-B85C-D3FDCE6C6118}" type="presOf" srcId="{EB626F82-013C-4DE3-AA86-796312835BCC}" destId="{1A168647-538A-4E50-B2D4-AB3D9BEF3EFC}" srcOrd="1" destOrd="0" presId="urn:microsoft.com/office/officeart/2005/8/layout/bProcess3"/>
    <dgm:cxn modelId="{0E95AE32-8E7D-4CDE-B95C-AF74D3902E2F}" type="presOf" srcId="{D3C68AE4-EF07-474E-B4A7-40B9E9026F09}" destId="{4207E409-266D-4C59-A1ED-59820134906E}" srcOrd="0" destOrd="0" presId="urn:microsoft.com/office/officeart/2005/8/layout/bProcess3"/>
    <dgm:cxn modelId="{93C0638F-CB08-4C26-93EA-317BE2DBC20E}" srcId="{9F8873B5-0A23-4B7F-AD20-589AF1D0E1D0}" destId="{E227ABB2-A628-4F60-B135-0579D2FD3A16}" srcOrd="6" destOrd="0" parTransId="{DC8FD6F1-C6FE-4658-A069-ACF629CECA1F}" sibTransId="{8BA3BCD2-1DB9-4F39-A3EA-97BE3A48036F}"/>
    <dgm:cxn modelId="{A9DE8B02-9EE0-4B20-A12D-181E64386A2C}" srcId="{9F8873B5-0A23-4B7F-AD20-589AF1D0E1D0}" destId="{8806E331-9C0D-4E00-9CE6-450AE4F40025}" srcOrd="5" destOrd="0" parTransId="{3D6B061F-BBEC-48A8-9849-DFD28CC2F355}" sibTransId="{DDE463FF-90AB-46FB-B571-7B086A74042D}"/>
    <dgm:cxn modelId="{E1DE9D66-6E59-43CC-AB65-94129B700A08}" type="presOf" srcId="{5E17BF38-9873-49AA-97A8-733101B56739}" destId="{2E5112CB-A860-4ECF-8587-A0980798777D}" srcOrd="0" destOrd="0" presId="urn:microsoft.com/office/officeart/2005/8/layout/bProcess3"/>
    <dgm:cxn modelId="{3EC187D8-1EEE-4AE3-8FF7-EC9DF7307A5B}" type="presParOf" srcId="{CEB4CF08-F26B-4ABC-973B-8E0567F05FD8}" destId="{6D4455A3-42F9-4F46-8F8A-FFA6AA9351A8}" srcOrd="0" destOrd="0" presId="urn:microsoft.com/office/officeart/2005/8/layout/bProcess3"/>
    <dgm:cxn modelId="{E0D4D016-3117-4F0F-B8B4-0DF9B2E853AB}" type="presParOf" srcId="{CEB4CF08-F26B-4ABC-973B-8E0567F05FD8}" destId="{77D79C62-C3A1-44BF-B106-D26CCF0F7520}" srcOrd="1" destOrd="0" presId="urn:microsoft.com/office/officeart/2005/8/layout/bProcess3"/>
    <dgm:cxn modelId="{4189C3CA-8819-415E-9098-3E385AA9DF05}" type="presParOf" srcId="{77D79C62-C3A1-44BF-B106-D26CCF0F7520}" destId="{FF9F8C89-71AC-4F9D-AA42-43B7B9530744}" srcOrd="0" destOrd="0" presId="urn:microsoft.com/office/officeart/2005/8/layout/bProcess3"/>
    <dgm:cxn modelId="{25CE6B3F-830D-412D-BF03-53B1C4A41AB5}" type="presParOf" srcId="{CEB4CF08-F26B-4ABC-973B-8E0567F05FD8}" destId="{A9BBAE63-E3D7-4311-A9E5-F88EF7BC85E3}" srcOrd="2" destOrd="0" presId="urn:microsoft.com/office/officeart/2005/8/layout/bProcess3"/>
    <dgm:cxn modelId="{14DDA3EE-95A4-466A-AD9D-E564D2F01DF9}" type="presParOf" srcId="{CEB4CF08-F26B-4ABC-973B-8E0567F05FD8}" destId="{5DB05696-204D-4E31-931D-7AB02DE1A18D}" srcOrd="3" destOrd="0" presId="urn:microsoft.com/office/officeart/2005/8/layout/bProcess3"/>
    <dgm:cxn modelId="{32730A37-8E1A-4DE1-848B-777DDD7B3C58}" type="presParOf" srcId="{5DB05696-204D-4E31-931D-7AB02DE1A18D}" destId="{7BB78627-3196-490B-9DB4-130E71762D78}" srcOrd="0" destOrd="0" presId="urn:microsoft.com/office/officeart/2005/8/layout/bProcess3"/>
    <dgm:cxn modelId="{0E01A09C-3C68-41FD-B954-672A742C69FE}" type="presParOf" srcId="{CEB4CF08-F26B-4ABC-973B-8E0567F05FD8}" destId="{D874F86B-FCB7-482A-BF75-4F9642E22366}" srcOrd="4" destOrd="0" presId="urn:microsoft.com/office/officeart/2005/8/layout/bProcess3"/>
    <dgm:cxn modelId="{BAB6C71F-398F-4D7A-AC13-0D3D2AEFBCE7}" type="presParOf" srcId="{CEB4CF08-F26B-4ABC-973B-8E0567F05FD8}" destId="{2E5112CB-A860-4ECF-8587-A0980798777D}" srcOrd="5" destOrd="0" presId="urn:microsoft.com/office/officeart/2005/8/layout/bProcess3"/>
    <dgm:cxn modelId="{A0A850A5-3700-48AC-B145-F11199BA7ACA}" type="presParOf" srcId="{2E5112CB-A860-4ECF-8587-A0980798777D}" destId="{96AA6CA5-AD6D-45B2-831E-22A538B480F6}" srcOrd="0" destOrd="0" presId="urn:microsoft.com/office/officeart/2005/8/layout/bProcess3"/>
    <dgm:cxn modelId="{600148B3-78C8-4B0D-9344-39E69DC98EA9}" type="presParOf" srcId="{CEB4CF08-F26B-4ABC-973B-8E0567F05FD8}" destId="{FC45644D-D1F2-47DB-8502-77A5B8563B19}" srcOrd="6" destOrd="0" presId="urn:microsoft.com/office/officeart/2005/8/layout/bProcess3"/>
    <dgm:cxn modelId="{3E3FAE71-2003-4371-9B12-2D78A4EA73DE}" type="presParOf" srcId="{CEB4CF08-F26B-4ABC-973B-8E0567F05FD8}" destId="{64B6970E-ABEC-4EA1-BFC1-415F173562AC}" srcOrd="7" destOrd="0" presId="urn:microsoft.com/office/officeart/2005/8/layout/bProcess3"/>
    <dgm:cxn modelId="{CF926CBC-8461-4E7F-A03D-E5539511DD77}" type="presParOf" srcId="{64B6970E-ABEC-4EA1-BFC1-415F173562AC}" destId="{1D875D29-F036-49EA-B814-FD442BDD77DC}" srcOrd="0" destOrd="0" presId="urn:microsoft.com/office/officeart/2005/8/layout/bProcess3"/>
    <dgm:cxn modelId="{BACE7388-3669-4470-9A91-027BC36E4AF2}" type="presParOf" srcId="{CEB4CF08-F26B-4ABC-973B-8E0567F05FD8}" destId="{DAF8B760-4CE6-48EB-98D1-A43CC9070DFB}" srcOrd="8" destOrd="0" presId="urn:microsoft.com/office/officeart/2005/8/layout/bProcess3"/>
    <dgm:cxn modelId="{A66FF2D9-35A0-454B-AE92-42F2EA947015}" type="presParOf" srcId="{CEB4CF08-F26B-4ABC-973B-8E0567F05FD8}" destId="{A02FB70B-CBE0-40AA-A07A-69EFE9DD6B02}" srcOrd="9" destOrd="0" presId="urn:microsoft.com/office/officeart/2005/8/layout/bProcess3"/>
    <dgm:cxn modelId="{89ED8303-718F-4CB0-8949-4FF7FA6975F3}" type="presParOf" srcId="{A02FB70B-CBE0-40AA-A07A-69EFE9DD6B02}" destId="{443DDE82-D45A-4362-ACB2-8A8064137D22}" srcOrd="0" destOrd="0" presId="urn:microsoft.com/office/officeart/2005/8/layout/bProcess3"/>
    <dgm:cxn modelId="{6F2BBBFE-61D4-4C0D-A8BF-EC0717EEFCA1}" type="presParOf" srcId="{CEB4CF08-F26B-4ABC-973B-8E0567F05FD8}" destId="{643B6044-1CED-492E-8EDE-6FE292478605}" srcOrd="10" destOrd="0" presId="urn:microsoft.com/office/officeart/2005/8/layout/bProcess3"/>
    <dgm:cxn modelId="{945BA56F-864E-4A85-8C27-B2AFAB4C95EA}" type="presParOf" srcId="{CEB4CF08-F26B-4ABC-973B-8E0567F05FD8}" destId="{C8504232-D76A-4C03-8C82-9443E7F44902}" srcOrd="11" destOrd="0" presId="urn:microsoft.com/office/officeart/2005/8/layout/bProcess3"/>
    <dgm:cxn modelId="{3A1D0150-86B9-4FA9-A120-FA0285AC1CAD}" type="presParOf" srcId="{C8504232-D76A-4C03-8C82-9443E7F44902}" destId="{5E248076-5ECD-4220-AF09-2AD9658A580D}" srcOrd="0" destOrd="0" presId="urn:microsoft.com/office/officeart/2005/8/layout/bProcess3"/>
    <dgm:cxn modelId="{F191B9ED-1AAE-4E6E-9F5B-7DD29CE2CB88}" type="presParOf" srcId="{CEB4CF08-F26B-4ABC-973B-8E0567F05FD8}" destId="{911CF440-F741-4C7F-B9DC-E58478B71DF3}" srcOrd="12" destOrd="0" presId="urn:microsoft.com/office/officeart/2005/8/layout/bProcess3"/>
    <dgm:cxn modelId="{676FF212-61AA-4777-99F9-3AB93FB3650C}" type="presParOf" srcId="{CEB4CF08-F26B-4ABC-973B-8E0567F05FD8}" destId="{EB56D07B-55E4-4464-97BE-782E42F852FF}" srcOrd="13" destOrd="0" presId="urn:microsoft.com/office/officeart/2005/8/layout/bProcess3"/>
    <dgm:cxn modelId="{D9526ED1-DA36-42AC-A074-7AD35C18F465}" type="presParOf" srcId="{EB56D07B-55E4-4464-97BE-782E42F852FF}" destId="{6A125F2C-C0F0-4452-A681-6ABFDB74AB84}" srcOrd="0" destOrd="0" presId="urn:microsoft.com/office/officeart/2005/8/layout/bProcess3"/>
    <dgm:cxn modelId="{8C72D0B0-3EBF-40CA-926F-050710FCA168}" type="presParOf" srcId="{CEB4CF08-F26B-4ABC-973B-8E0567F05FD8}" destId="{E22BF767-9CE2-44ED-8DDB-E4ABC7AD294E}" srcOrd="14" destOrd="0" presId="urn:microsoft.com/office/officeart/2005/8/layout/bProcess3"/>
    <dgm:cxn modelId="{FD4A0D84-3D8E-432D-B3EA-6D6A3A46EFDB}" type="presParOf" srcId="{CEB4CF08-F26B-4ABC-973B-8E0567F05FD8}" destId="{9158A925-8FF8-4881-B561-C435BE72EE9C}" srcOrd="15" destOrd="0" presId="urn:microsoft.com/office/officeart/2005/8/layout/bProcess3"/>
    <dgm:cxn modelId="{96AB454E-B32F-45F0-A70C-FFFCDDA1FACE}" type="presParOf" srcId="{9158A925-8FF8-4881-B561-C435BE72EE9C}" destId="{1A168647-538A-4E50-B2D4-AB3D9BEF3EFC}" srcOrd="0" destOrd="0" presId="urn:microsoft.com/office/officeart/2005/8/layout/bProcess3"/>
    <dgm:cxn modelId="{FEF00936-5DA0-41E2-8925-111EE9A2642D}" type="presParOf" srcId="{CEB4CF08-F26B-4ABC-973B-8E0567F05FD8}" destId="{96029C81-C91E-48B6-8E60-0E974C380824}" srcOrd="16" destOrd="0" presId="urn:microsoft.com/office/officeart/2005/8/layout/bProcess3"/>
    <dgm:cxn modelId="{83892BC9-051A-4125-8D1A-2E838EC7EAFE}" type="presParOf" srcId="{CEB4CF08-F26B-4ABC-973B-8E0567F05FD8}" destId="{4207E409-266D-4C59-A1ED-59820134906E}" srcOrd="17" destOrd="0" presId="urn:microsoft.com/office/officeart/2005/8/layout/bProcess3"/>
    <dgm:cxn modelId="{83DAF0F1-7539-4A86-A126-CC614AEB6C57}" type="presParOf" srcId="{4207E409-266D-4C59-A1ED-59820134906E}" destId="{D4F0E26B-B9D6-468D-8101-A98714E8AF31}" srcOrd="0" destOrd="0" presId="urn:microsoft.com/office/officeart/2005/8/layout/bProcess3"/>
    <dgm:cxn modelId="{DD0E9C31-8609-4070-B6E8-92EF33965313}" type="presParOf" srcId="{CEB4CF08-F26B-4ABC-973B-8E0567F05FD8}" destId="{5B5C0D14-3002-4BC0-A260-D70757E7F884}" srcOrd="1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8873B5-0A23-4B7F-AD20-589AF1D0E1D0}" type="doc">
      <dgm:prSet loTypeId="urn:microsoft.com/office/officeart/2005/8/layout/bProcess3" loCatId="process" qsTypeId="urn:microsoft.com/office/officeart/2005/8/quickstyle/simple5" qsCatId="simple" csTypeId="urn:microsoft.com/office/officeart/2005/8/colors/accent1_1" csCatId="accent1" phldr="1"/>
      <dgm:spPr/>
      <dgm:t>
        <a:bodyPr/>
        <a:lstStyle/>
        <a:p>
          <a:endParaRPr lang="en-US"/>
        </a:p>
      </dgm:t>
    </dgm:pt>
    <dgm:pt modelId="{55DD5B98-CF2E-4100-880E-6123CAFA8220}">
      <dgm:prSet phldrT="[Text]"/>
      <dgm:spPr/>
      <dgm:t>
        <a:bodyPr/>
        <a:lstStyle/>
        <a:p>
          <a:pPr algn="ctr"/>
          <a:r>
            <a:rPr lang="en-US"/>
            <a:t>1</a:t>
          </a:r>
        </a:p>
        <a:p>
          <a:pPr algn="ctr"/>
          <a:r>
            <a:rPr lang="en-CA"/>
            <a:t>Data Research</a:t>
          </a:r>
        </a:p>
        <a:p>
          <a:pPr algn="ctr"/>
          <a:r>
            <a:rPr lang="en-US"/>
            <a:t>Census and Open Data downloads</a:t>
          </a:r>
        </a:p>
      </dgm:t>
    </dgm:pt>
    <dgm:pt modelId="{86EF77BC-6B24-488F-9415-D6CBFCF29BE9}" type="parTrans" cxnId="{0E1A332F-81A8-4D00-8B8F-91905892C302}">
      <dgm:prSet/>
      <dgm:spPr/>
      <dgm:t>
        <a:bodyPr/>
        <a:lstStyle/>
        <a:p>
          <a:pPr algn="ctr"/>
          <a:endParaRPr lang="en-US"/>
        </a:p>
      </dgm:t>
    </dgm:pt>
    <dgm:pt modelId="{F86432C1-550A-4D90-AB1E-48F467DF4FC2}" type="sibTrans" cxnId="{0E1A332F-81A8-4D00-8B8F-91905892C302}">
      <dgm:prSet/>
      <dgm:spPr/>
      <dgm:t>
        <a:bodyPr/>
        <a:lstStyle/>
        <a:p>
          <a:pPr algn="ctr"/>
          <a:endParaRPr lang="en-US"/>
        </a:p>
      </dgm:t>
    </dgm:pt>
    <dgm:pt modelId="{E909710A-7E79-4607-A504-270FF0602216}">
      <dgm:prSet phldrT="[Text]"/>
      <dgm:spPr/>
      <dgm:t>
        <a:bodyPr/>
        <a:lstStyle/>
        <a:p>
          <a:pPr algn="ctr"/>
          <a:r>
            <a:rPr lang="en-US" dirty="0"/>
            <a:t>2 </a:t>
          </a:r>
        </a:p>
        <a:p>
          <a:pPr algn="ctr"/>
          <a:r>
            <a:rPr lang="en-US" dirty="0"/>
            <a:t>Data Clean up                                   Clean several files in Excel to use only relevant Data</a:t>
          </a:r>
        </a:p>
      </dgm:t>
    </dgm:pt>
    <dgm:pt modelId="{2F1B259E-F231-460C-9B4B-33D5B80ED712}" type="parTrans" cxnId="{01086AFB-2431-4DB9-A36B-1DEF96EEAC03}">
      <dgm:prSet/>
      <dgm:spPr/>
      <dgm:t>
        <a:bodyPr/>
        <a:lstStyle/>
        <a:p>
          <a:pPr algn="ctr"/>
          <a:endParaRPr lang="en-US"/>
        </a:p>
      </dgm:t>
    </dgm:pt>
    <dgm:pt modelId="{92D5A648-23B8-43BE-93DA-9500AFD06D2D}" type="sibTrans" cxnId="{01086AFB-2431-4DB9-A36B-1DEF96EEAC03}">
      <dgm:prSet/>
      <dgm:spPr/>
      <dgm:t>
        <a:bodyPr/>
        <a:lstStyle/>
        <a:p>
          <a:pPr algn="ctr"/>
          <a:endParaRPr lang="en-US"/>
        </a:p>
      </dgm:t>
    </dgm:pt>
    <dgm:pt modelId="{F337BE6F-B922-422E-88EE-A665241D31D7}">
      <dgm:prSet phldrT="[Text]"/>
      <dgm:spPr/>
      <dgm:t>
        <a:bodyPr/>
        <a:lstStyle/>
        <a:p>
          <a:pPr algn="ctr"/>
          <a:r>
            <a:rPr lang="en-US"/>
            <a:t>3                                                          Data Upload to SQL                           Uploaded SVC files to a SQL Database for manipulation and analysis</a:t>
          </a:r>
        </a:p>
      </dgm:t>
    </dgm:pt>
    <dgm:pt modelId="{0F3110E9-78A5-4113-BD1A-9FCFA2E31638}" type="parTrans" cxnId="{934575AF-EC53-494B-B30B-4FAEA25C06BD}">
      <dgm:prSet/>
      <dgm:spPr/>
      <dgm:t>
        <a:bodyPr/>
        <a:lstStyle/>
        <a:p>
          <a:endParaRPr lang="en-CA"/>
        </a:p>
      </dgm:t>
    </dgm:pt>
    <dgm:pt modelId="{7F4C4997-EE13-4BD1-86CC-C22E4FDA7780}" type="sibTrans" cxnId="{934575AF-EC53-494B-B30B-4FAEA25C06BD}">
      <dgm:prSet/>
      <dgm:spPr/>
      <dgm:t>
        <a:bodyPr/>
        <a:lstStyle/>
        <a:p>
          <a:endParaRPr lang="en-CA"/>
        </a:p>
      </dgm:t>
    </dgm:pt>
    <dgm:pt modelId="{62CBAD18-374A-4C5B-AD7F-9AF23296028B}">
      <dgm:prSet phldrT="[Text]"/>
      <dgm:spPr/>
      <dgm:t>
        <a:bodyPr/>
        <a:lstStyle/>
        <a:p>
          <a:pPr algn="ctr"/>
          <a:r>
            <a:rPr lang="en-US"/>
            <a:t>5                                                        Four Models run against the data:  Logistc Regression, Multivariate, Random Forest, Bayes Classifier</a:t>
          </a:r>
        </a:p>
      </dgm:t>
    </dgm:pt>
    <dgm:pt modelId="{4A6C8FB9-F173-4E88-8E48-4A1C932D216C}" type="parTrans" cxnId="{4FB7F83A-8479-4DAD-AE8C-3E499FEE8DF7}">
      <dgm:prSet/>
      <dgm:spPr/>
      <dgm:t>
        <a:bodyPr/>
        <a:lstStyle/>
        <a:p>
          <a:endParaRPr lang="en-CA"/>
        </a:p>
      </dgm:t>
    </dgm:pt>
    <dgm:pt modelId="{F4CF1986-9AD1-43BE-82B1-71ACE7282016}" type="sibTrans" cxnId="{4FB7F83A-8479-4DAD-AE8C-3E499FEE8DF7}">
      <dgm:prSet/>
      <dgm:spPr/>
      <dgm:t>
        <a:bodyPr/>
        <a:lstStyle/>
        <a:p>
          <a:endParaRPr lang="en-CA"/>
        </a:p>
      </dgm:t>
    </dgm:pt>
    <dgm:pt modelId="{593EF6D6-4AB4-4E0D-AD6F-C78CD347FA0B}">
      <dgm:prSet phldrT="[Text]"/>
      <dgm:spPr/>
      <dgm:t>
        <a:bodyPr/>
        <a:lstStyle/>
        <a:p>
          <a:pPr algn="ctr"/>
          <a:r>
            <a:rPr lang="en-US"/>
            <a:t>6                                                 </a:t>
          </a:r>
          <a:r>
            <a:rPr lang="en-CA"/>
            <a:t>Knowledge Discovery Build a decision tree using c5.0 for churn</a:t>
          </a:r>
          <a:endParaRPr lang="en-US"/>
        </a:p>
      </dgm:t>
    </dgm:pt>
    <dgm:pt modelId="{E4B03E10-9127-434E-A8BC-18A83911B571}" type="parTrans" cxnId="{EFCA1529-0360-4AAA-914C-DF9BC1CBF702}">
      <dgm:prSet/>
      <dgm:spPr/>
      <dgm:t>
        <a:bodyPr/>
        <a:lstStyle/>
        <a:p>
          <a:endParaRPr lang="en-CA"/>
        </a:p>
      </dgm:t>
    </dgm:pt>
    <dgm:pt modelId="{9FBD7081-14BC-4960-8A35-3569D7EFE4C2}" type="sibTrans" cxnId="{EFCA1529-0360-4AAA-914C-DF9BC1CBF702}">
      <dgm:prSet/>
      <dgm:spPr/>
      <dgm:t>
        <a:bodyPr/>
        <a:lstStyle/>
        <a:p>
          <a:endParaRPr lang="en-CA"/>
        </a:p>
      </dgm:t>
    </dgm:pt>
    <dgm:pt modelId="{490837DF-66FE-44E1-BDCC-4D229097B790}">
      <dgm:prSet phldrT="[Text]"/>
      <dgm:spPr/>
      <dgm:t>
        <a:bodyPr/>
        <a:lstStyle/>
        <a:p>
          <a:pPr algn="ctr"/>
          <a:r>
            <a:rPr lang="en-US"/>
            <a:t>7                                                 </a:t>
          </a:r>
          <a:r>
            <a:rPr lang="en-CA"/>
            <a:t>Measure preformance using ROC Curve</a:t>
          </a:r>
          <a:endParaRPr lang="en-US"/>
        </a:p>
      </dgm:t>
    </dgm:pt>
    <dgm:pt modelId="{3083B2F9-D9C1-4E85-A0FD-724FF2E77EC0}" type="parTrans" cxnId="{5FCED616-7561-445A-B4FE-75E1711D83D6}">
      <dgm:prSet/>
      <dgm:spPr/>
      <dgm:t>
        <a:bodyPr/>
        <a:lstStyle/>
        <a:p>
          <a:endParaRPr lang="en-CA"/>
        </a:p>
      </dgm:t>
    </dgm:pt>
    <dgm:pt modelId="{D5A0A578-76D4-489E-9CD9-FC15EDA4D9E3}" type="sibTrans" cxnId="{5FCED616-7561-445A-B4FE-75E1711D83D6}">
      <dgm:prSet/>
      <dgm:spPr/>
      <dgm:t>
        <a:bodyPr/>
        <a:lstStyle/>
        <a:p>
          <a:endParaRPr lang="en-CA"/>
        </a:p>
      </dgm:t>
    </dgm:pt>
    <dgm:pt modelId="{001BF424-E522-4D48-97A7-AD990DE70016}">
      <dgm:prSet phldrT="[Text]"/>
      <dgm:spPr/>
      <dgm:t>
        <a:bodyPr/>
        <a:lstStyle/>
        <a:p>
          <a:pPr algn="ctr"/>
          <a:r>
            <a:rPr lang="en-US" dirty="0"/>
            <a:t>8        </a:t>
          </a:r>
          <a:r>
            <a:rPr lang="en-US" dirty="0" smtClean="0"/>
            <a:t>                                        </a:t>
          </a:r>
          <a:r>
            <a:rPr lang="en-US" dirty="0"/>
            <a:t>Model chosen ad saved to be applied to future records</a:t>
          </a:r>
        </a:p>
      </dgm:t>
    </dgm:pt>
    <dgm:pt modelId="{A8D522A1-97A3-436F-8A59-08BE1054A6EB}" type="parTrans" cxnId="{6197DF89-5442-43C0-A3C7-61A88436762C}">
      <dgm:prSet/>
      <dgm:spPr/>
      <dgm:t>
        <a:bodyPr/>
        <a:lstStyle/>
        <a:p>
          <a:endParaRPr lang="en-CA"/>
        </a:p>
      </dgm:t>
    </dgm:pt>
    <dgm:pt modelId="{9C028F66-812E-4E71-8541-49CEEA294491}" type="sibTrans" cxnId="{6197DF89-5442-43C0-A3C7-61A88436762C}">
      <dgm:prSet/>
      <dgm:spPr/>
      <dgm:t>
        <a:bodyPr/>
        <a:lstStyle/>
        <a:p>
          <a:endParaRPr lang="en-CA"/>
        </a:p>
      </dgm:t>
    </dgm:pt>
    <dgm:pt modelId="{FC1AA9D7-BBEA-40A6-9B07-2878404B5338}">
      <dgm:prSet phldrT="[Text]"/>
      <dgm:spPr/>
      <dgm:t>
        <a:bodyPr/>
        <a:lstStyle/>
        <a:p>
          <a:pPr algn="ctr"/>
          <a:r>
            <a:rPr lang="en-US"/>
            <a:t>4                                                  Statistical Analysis of Data and Relationships</a:t>
          </a:r>
        </a:p>
      </dgm:t>
    </dgm:pt>
    <dgm:pt modelId="{89796DF3-7FD8-44C1-A3BD-99C1B9F33971}" type="parTrans" cxnId="{3BCC0734-F977-41F6-984A-381DF6B89B17}">
      <dgm:prSet/>
      <dgm:spPr/>
      <dgm:t>
        <a:bodyPr/>
        <a:lstStyle/>
        <a:p>
          <a:endParaRPr lang="en-CA"/>
        </a:p>
      </dgm:t>
    </dgm:pt>
    <dgm:pt modelId="{5B0C8E38-9444-47FE-8EF0-8B443CA78550}" type="sibTrans" cxnId="{3BCC0734-F977-41F6-984A-381DF6B89B17}">
      <dgm:prSet/>
      <dgm:spPr/>
      <dgm:t>
        <a:bodyPr/>
        <a:lstStyle/>
        <a:p>
          <a:endParaRPr lang="en-CA"/>
        </a:p>
      </dgm:t>
    </dgm:pt>
    <dgm:pt modelId="{CEB4CF08-F26B-4ABC-973B-8E0567F05FD8}" type="pres">
      <dgm:prSet presAssocID="{9F8873B5-0A23-4B7F-AD20-589AF1D0E1D0}" presName="Name0" presStyleCnt="0">
        <dgm:presLayoutVars>
          <dgm:dir/>
          <dgm:resizeHandles val="exact"/>
        </dgm:presLayoutVars>
      </dgm:prSet>
      <dgm:spPr/>
      <dgm:t>
        <a:bodyPr/>
        <a:lstStyle/>
        <a:p>
          <a:endParaRPr lang="en-CA"/>
        </a:p>
      </dgm:t>
    </dgm:pt>
    <dgm:pt modelId="{6D4455A3-42F9-4F46-8F8A-FFA6AA9351A8}" type="pres">
      <dgm:prSet presAssocID="{55DD5B98-CF2E-4100-880E-6123CAFA8220}" presName="node" presStyleLbl="node1" presStyleIdx="0" presStyleCnt="8">
        <dgm:presLayoutVars>
          <dgm:bulletEnabled val="1"/>
        </dgm:presLayoutVars>
      </dgm:prSet>
      <dgm:spPr/>
      <dgm:t>
        <a:bodyPr/>
        <a:lstStyle/>
        <a:p>
          <a:endParaRPr lang="en-CA"/>
        </a:p>
      </dgm:t>
    </dgm:pt>
    <dgm:pt modelId="{77D79C62-C3A1-44BF-B106-D26CCF0F7520}" type="pres">
      <dgm:prSet presAssocID="{F86432C1-550A-4D90-AB1E-48F467DF4FC2}" presName="sibTrans" presStyleLbl="sibTrans1D1" presStyleIdx="0" presStyleCnt="7"/>
      <dgm:spPr/>
      <dgm:t>
        <a:bodyPr/>
        <a:lstStyle/>
        <a:p>
          <a:endParaRPr lang="en-CA"/>
        </a:p>
      </dgm:t>
    </dgm:pt>
    <dgm:pt modelId="{FF9F8C89-71AC-4F9D-AA42-43B7B9530744}" type="pres">
      <dgm:prSet presAssocID="{F86432C1-550A-4D90-AB1E-48F467DF4FC2}" presName="connectorText" presStyleLbl="sibTrans1D1" presStyleIdx="0" presStyleCnt="7"/>
      <dgm:spPr/>
      <dgm:t>
        <a:bodyPr/>
        <a:lstStyle/>
        <a:p>
          <a:endParaRPr lang="en-CA"/>
        </a:p>
      </dgm:t>
    </dgm:pt>
    <dgm:pt modelId="{A9BBAE63-E3D7-4311-A9E5-F88EF7BC85E3}" type="pres">
      <dgm:prSet presAssocID="{E909710A-7E79-4607-A504-270FF0602216}" presName="node" presStyleLbl="node1" presStyleIdx="1" presStyleCnt="8">
        <dgm:presLayoutVars>
          <dgm:bulletEnabled val="1"/>
        </dgm:presLayoutVars>
      </dgm:prSet>
      <dgm:spPr/>
      <dgm:t>
        <a:bodyPr/>
        <a:lstStyle/>
        <a:p>
          <a:endParaRPr lang="en-CA"/>
        </a:p>
      </dgm:t>
    </dgm:pt>
    <dgm:pt modelId="{5DB05696-204D-4E31-931D-7AB02DE1A18D}" type="pres">
      <dgm:prSet presAssocID="{92D5A648-23B8-43BE-93DA-9500AFD06D2D}" presName="sibTrans" presStyleLbl="sibTrans1D1" presStyleIdx="1" presStyleCnt="7"/>
      <dgm:spPr/>
      <dgm:t>
        <a:bodyPr/>
        <a:lstStyle/>
        <a:p>
          <a:endParaRPr lang="en-CA"/>
        </a:p>
      </dgm:t>
    </dgm:pt>
    <dgm:pt modelId="{7BB78627-3196-490B-9DB4-130E71762D78}" type="pres">
      <dgm:prSet presAssocID="{92D5A648-23B8-43BE-93DA-9500AFD06D2D}" presName="connectorText" presStyleLbl="sibTrans1D1" presStyleIdx="1" presStyleCnt="7"/>
      <dgm:spPr/>
      <dgm:t>
        <a:bodyPr/>
        <a:lstStyle/>
        <a:p>
          <a:endParaRPr lang="en-CA"/>
        </a:p>
      </dgm:t>
    </dgm:pt>
    <dgm:pt modelId="{65F8AA82-5B13-4E57-9428-1FE6AA1B1C1C}" type="pres">
      <dgm:prSet presAssocID="{F337BE6F-B922-422E-88EE-A665241D31D7}" presName="node" presStyleLbl="node1" presStyleIdx="2" presStyleCnt="8">
        <dgm:presLayoutVars>
          <dgm:bulletEnabled val="1"/>
        </dgm:presLayoutVars>
      </dgm:prSet>
      <dgm:spPr/>
      <dgm:t>
        <a:bodyPr/>
        <a:lstStyle/>
        <a:p>
          <a:endParaRPr lang="en-CA"/>
        </a:p>
      </dgm:t>
    </dgm:pt>
    <dgm:pt modelId="{7AE5528B-2306-4334-A399-029C8CB70DB5}" type="pres">
      <dgm:prSet presAssocID="{7F4C4997-EE13-4BD1-86CC-C22E4FDA7780}" presName="sibTrans" presStyleLbl="sibTrans1D1" presStyleIdx="2" presStyleCnt="7"/>
      <dgm:spPr/>
      <dgm:t>
        <a:bodyPr/>
        <a:lstStyle/>
        <a:p>
          <a:endParaRPr lang="en-CA"/>
        </a:p>
      </dgm:t>
    </dgm:pt>
    <dgm:pt modelId="{1149F23F-FF49-475A-B496-658E49A80D78}" type="pres">
      <dgm:prSet presAssocID="{7F4C4997-EE13-4BD1-86CC-C22E4FDA7780}" presName="connectorText" presStyleLbl="sibTrans1D1" presStyleIdx="2" presStyleCnt="7"/>
      <dgm:spPr/>
      <dgm:t>
        <a:bodyPr/>
        <a:lstStyle/>
        <a:p>
          <a:endParaRPr lang="en-CA"/>
        </a:p>
      </dgm:t>
    </dgm:pt>
    <dgm:pt modelId="{E7C69E76-AA76-4326-BA81-5A2433A7D9EA}" type="pres">
      <dgm:prSet presAssocID="{FC1AA9D7-BBEA-40A6-9B07-2878404B5338}" presName="node" presStyleLbl="node1" presStyleIdx="3" presStyleCnt="8">
        <dgm:presLayoutVars>
          <dgm:bulletEnabled val="1"/>
        </dgm:presLayoutVars>
      </dgm:prSet>
      <dgm:spPr/>
      <dgm:t>
        <a:bodyPr/>
        <a:lstStyle/>
        <a:p>
          <a:endParaRPr lang="en-CA"/>
        </a:p>
      </dgm:t>
    </dgm:pt>
    <dgm:pt modelId="{A1059313-E66D-44C5-A15E-6FF152793C79}" type="pres">
      <dgm:prSet presAssocID="{5B0C8E38-9444-47FE-8EF0-8B443CA78550}" presName="sibTrans" presStyleLbl="sibTrans1D1" presStyleIdx="3" presStyleCnt="7"/>
      <dgm:spPr/>
      <dgm:t>
        <a:bodyPr/>
        <a:lstStyle/>
        <a:p>
          <a:endParaRPr lang="en-CA"/>
        </a:p>
      </dgm:t>
    </dgm:pt>
    <dgm:pt modelId="{01555385-31E3-4949-B7FF-4D0D3B134024}" type="pres">
      <dgm:prSet presAssocID="{5B0C8E38-9444-47FE-8EF0-8B443CA78550}" presName="connectorText" presStyleLbl="sibTrans1D1" presStyleIdx="3" presStyleCnt="7"/>
      <dgm:spPr/>
      <dgm:t>
        <a:bodyPr/>
        <a:lstStyle/>
        <a:p>
          <a:endParaRPr lang="en-CA"/>
        </a:p>
      </dgm:t>
    </dgm:pt>
    <dgm:pt modelId="{2E3385AD-8703-4655-B85E-7CB6A328D8BB}" type="pres">
      <dgm:prSet presAssocID="{62CBAD18-374A-4C5B-AD7F-9AF23296028B}" presName="node" presStyleLbl="node1" presStyleIdx="4" presStyleCnt="8">
        <dgm:presLayoutVars>
          <dgm:bulletEnabled val="1"/>
        </dgm:presLayoutVars>
      </dgm:prSet>
      <dgm:spPr/>
      <dgm:t>
        <a:bodyPr/>
        <a:lstStyle/>
        <a:p>
          <a:endParaRPr lang="en-CA"/>
        </a:p>
      </dgm:t>
    </dgm:pt>
    <dgm:pt modelId="{6B272B6B-9850-41DD-A2EB-9A341987D5D1}" type="pres">
      <dgm:prSet presAssocID="{F4CF1986-9AD1-43BE-82B1-71ACE7282016}" presName="sibTrans" presStyleLbl="sibTrans1D1" presStyleIdx="4" presStyleCnt="7"/>
      <dgm:spPr/>
      <dgm:t>
        <a:bodyPr/>
        <a:lstStyle/>
        <a:p>
          <a:endParaRPr lang="en-CA"/>
        </a:p>
      </dgm:t>
    </dgm:pt>
    <dgm:pt modelId="{41EBCAB8-006D-4383-8CDA-D8765BF05503}" type="pres">
      <dgm:prSet presAssocID="{F4CF1986-9AD1-43BE-82B1-71ACE7282016}" presName="connectorText" presStyleLbl="sibTrans1D1" presStyleIdx="4" presStyleCnt="7"/>
      <dgm:spPr/>
      <dgm:t>
        <a:bodyPr/>
        <a:lstStyle/>
        <a:p>
          <a:endParaRPr lang="en-CA"/>
        </a:p>
      </dgm:t>
    </dgm:pt>
    <dgm:pt modelId="{FC05AE1F-44EF-4162-8B58-A219E5FC491A}" type="pres">
      <dgm:prSet presAssocID="{593EF6D6-4AB4-4E0D-AD6F-C78CD347FA0B}" presName="node" presStyleLbl="node1" presStyleIdx="5" presStyleCnt="8">
        <dgm:presLayoutVars>
          <dgm:bulletEnabled val="1"/>
        </dgm:presLayoutVars>
      </dgm:prSet>
      <dgm:spPr/>
      <dgm:t>
        <a:bodyPr/>
        <a:lstStyle/>
        <a:p>
          <a:endParaRPr lang="en-CA"/>
        </a:p>
      </dgm:t>
    </dgm:pt>
    <dgm:pt modelId="{9070B30D-DBC8-433A-8EC3-B43CB2E522DC}" type="pres">
      <dgm:prSet presAssocID="{9FBD7081-14BC-4960-8A35-3569D7EFE4C2}" presName="sibTrans" presStyleLbl="sibTrans1D1" presStyleIdx="5" presStyleCnt="7"/>
      <dgm:spPr/>
      <dgm:t>
        <a:bodyPr/>
        <a:lstStyle/>
        <a:p>
          <a:endParaRPr lang="en-CA"/>
        </a:p>
      </dgm:t>
    </dgm:pt>
    <dgm:pt modelId="{E9739F27-1205-4213-A237-CBAD503B674C}" type="pres">
      <dgm:prSet presAssocID="{9FBD7081-14BC-4960-8A35-3569D7EFE4C2}" presName="connectorText" presStyleLbl="sibTrans1D1" presStyleIdx="5" presStyleCnt="7"/>
      <dgm:spPr/>
      <dgm:t>
        <a:bodyPr/>
        <a:lstStyle/>
        <a:p>
          <a:endParaRPr lang="en-CA"/>
        </a:p>
      </dgm:t>
    </dgm:pt>
    <dgm:pt modelId="{EA25547B-DBAA-48C7-8203-723FBDE02710}" type="pres">
      <dgm:prSet presAssocID="{490837DF-66FE-44E1-BDCC-4D229097B790}" presName="node" presStyleLbl="node1" presStyleIdx="6" presStyleCnt="8">
        <dgm:presLayoutVars>
          <dgm:bulletEnabled val="1"/>
        </dgm:presLayoutVars>
      </dgm:prSet>
      <dgm:spPr/>
      <dgm:t>
        <a:bodyPr/>
        <a:lstStyle/>
        <a:p>
          <a:endParaRPr lang="en-CA"/>
        </a:p>
      </dgm:t>
    </dgm:pt>
    <dgm:pt modelId="{36405507-6B2E-470B-AB41-8E4E630995EB}" type="pres">
      <dgm:prSet presAssocID="{D5A0A578-76D4-489E-9CD9-FC15EDA4D9E3}" presName="sibTrans" presStyleLbl="sibTrans1D1" presStyleIdx="6" presStyleCnt="7"/>
      <dgm:spPr/>
      <dgm:t>
        <a:bodyPr/>
        <a:lstStyle/>
        <a:p>
          <a:endParaRPr lang="en-CA"/>
        </a:p>
      </dgm:t>
    </dgm:pt>
    <dgm:pt modelId="{6D8C26EF-80AC-4FBD-9A7F-660739E82D12}" type="pres">
      <dgm:prSet presAssocID="{D5A0A578-76D4-489E-9CD9-FC15EDA4D9E3}" presName="connectorText" presStyleLbl="sibTrans1D1" presStyleIdx="6" presStyleCnt="7"/>
      <dgm:spPr/>
      <dgm:t>
        <a:bodyPr/>
        <a:lstStyle/>
        <a:p>
          <a:endParaRPr lang="en-CA"/>
        </a:p>
      </dgm:t>
    </dgm:pt>
    <dgm:pt modelId="{85B78C36-F455-4C13-A59D-32360965DFA2}" type="pres">
      <dgm:prSet presAssocID="{001BF424-E522-4D48-97A7-AD990DE70016}" presName="node" presStyleLbl="node1" presStyleIdx="7" presStyleCnt="8">
        <dgm:presLayoutVars>
          <dgm:bulletEnabled val="1"/>
        </dgm:presLayoutVars>
      </dgm:prSet>
      <dgm:spPr/>
      <dgm:t>
        <a:bodyPr/>
        <a:lstStyle/>
        <a:p>
          <a:endParaRPr lang="en-CA"/>
        </a:p>
      </dgm:t>
    </dgm:pt>
  </dgm:ptLst>
  <dgm:cxnLst>
    <dgm:cxn modelId="{EFCA1529-0360-4AAA-914C-DF9BC1CBF702}" srcId="{9F8873B5-0A23-4B7F-AD20-589AF1D0E1D0}" destId="{593EF6D6-4AB4-4E0D-AD6F-C78CD347FA0B}" srcOrd="5" destOrd="0" parTransId="{E4B03E10-9127-434E-A8BC-18A83911B571}" sibTransId="{9FBD7081-14BC-4960-8A35-3569D7EFE4C2}"/>
    <dgm:cxn modelId="{F64203FA-EEA6-40F0-A3B8-51485FF85397}" type="presOf" srcId="{7F4C4997-EE13-4BD1-86CC-C22E4FDA7780}" destId="{7AE5528B-2306-4334-A399-029C8CB70DB5}" srcOrd="0" destOrd="0" presId="urn:microsoft.com/office/officeart/2005/8/layout/bProcess3"/>
    <dgm:cxn modelId="{0E1A332F-81A8-4D00-8B8F-91905892C302}" srcId="{9F8873B5-0A23-4B7F-AD20-589AF1D0E1D0}" destId="{55DD5B98-CF2E-4100-880E-6123CAFA8220}" srcOrd="0" destOrd="0" parTransId="{86EF77BC-6B24-488F-9415-D6CBFCF29BE9}" sibTransId="{F86432C1-550A-4D90-AB1E-48F467DF4FC2}"/>
    <dgm:cxn modelId="{17818796-1FE6-4150-A160-48FC918A51AA}" type="presOf" srcId="{7F4C4997-EE13-4BD1-86CC-C22E4FDA7780}" destId="{1149F23F-FF49-475A-B496-658E49A80D78}" srcOrd="1" destOrd="0" presId="urn:microsoft.com/office/officeart/2005/8/layout/bProcess3"/>
    <dgm:cxn modelId="{BD2A44C6-C542-4C15-B065-EF740F80920B}" type="presOf" srcId="{F4CF1986-9AD1-43BE-82B1-71ACE7282016}" destId="{6B272B6B-9850-41DD-A2EB-9A341987D5D1}" srcOrd="0" destOrd="0" presId="urn:microsoft.com/office/officeart/2005/8/layout/bProcess3"/>
    <dgm:cxn modelId="{73D8AF94-1C76-4B51-AC52-2B31E038F9C3}" type="presOf" srcId="{62CBAD18-374A-4C5B-AD7F-9AF23296028B}" destId="{2E3385AD-8703-4655-B85E-7CB6A328D8BB}" srcOrd="0" destOrd="0" presId="urn:microsoft.com/office/officeart/2005/8/layout/bProcess3"/>
    <dgm:cxn modelId="{054638E4-7B05-4C39-885E-74C1A97192B1}" type="presOf" srcId="{F4CF1986-9AD1-43BE-82B1-71ACE7282016}" destId="{41EBCAB8-006D-4383-8CDA-D8765BF05503}" srcOrd="1" destOrd="0" presId="urn:microsoft.com/office/officeart/2005/8/layout/bProcess3"/>
    <dgm:cxn modelId="{C5014F1C-6387-44F2-B56F-B48020817D63}" type="presOf" srcId="{593EF6D6-4AB4-4E0D-AD6F-C78CD347FA0B}" destId="{FC05AE1F-44EF-4162-8B58-A219E5FC491A}" srcOrd="0" destOrd="0" presId="urn:microsoft.com/office/officeart/2005/8/layout/bProcess3"/>
    <dgm:cxn modelId="{0DCE0C73-1E2D-444A-BECD-48327EB9D92A}" type="presOf" srcId="{E909710A-7E79-4607-A504-270FF0602216}" destId="{A9BBAE63-E3D7-4311-A9E5-F88EF7BC85E3}" srcOrd="0" destOrd="0" presId="urn:microsoft.com/office/officeart/2005/8/layout/bProcess3"/>
    <dgm:cxn modelId="{5FCED616-7561-445A-B4FE-75E1711D83D6}" srcId="{9F8873B5-0A23-4B7F-AD20-589AF1D0E1D0}" destId="{490837DF-66FE-44E1-BDCC-4D229097B790}" srcOrd="6" destOrd="0" parTransId="{3083B2F9-D9C1-4E85-A0FD-724FF2E77EC0}" sibTransId="{D5A0A578-76D4-489E-9CD9-FC15EDA4D9E3}"/>
    <dgm:cxn modelId="{4FB7F83A-8479-4DAD-AE8C-3E499FEE8DF7}" srcId="{9F8873B5-0A23-4B7F-AD20-589AF1D0E1D0}" destId="{62CBAD18-374A-4C5B-AD7F-9AF23296028B}" srcOrd="4" destOrd="0" parTransId="{4A6C8FB9-F173-4E88-8E48-4A1C932D216C}" sibTransId="{F4CF1986-9AD1-43BE-82B1-71ACE7282016}"/>
    <dgm:cxn modelId="{934575AF-EC53-494B-B30B-4FAEA25C06BD}" srcId="{9F8873B5-0A23-4B7F-AD20-589AF1D0E1D0}" destId="{F337BE6F-B922-422E-88EE-A665241D31D7}" srcOrd="2" destOrd="0" parTransId="{0F3110E9-78A5-4113-BD1A-9FCFA2E31638}" sibTransId="{7F4C4997-EE13-4BD1-86CC-C22E4FDA7780}"/>
    <dgm:cxn modelId="{8FC9D782-484F-4135-AFC9-15BA2E3F0BC4}" type="presOf" srcId="{9FBD7081-14BC-4960-8A35-3569D7EFE4C2}" destId="{9070B30D-DBC8-433A-8EC3-B43CB2E522DC}" srcOrd="0" destOrd="0" presId="urn:microsoft.com/office/officeart/2005/8/layout/bProcess3"/>
    <dgm:cxn modelId="{22E14C91-E5C2-4A56-9AD4-CBFCD8BC4867}" type="presOf" srcId="{D5A0A578-76D4-489E-9CD9-FC15EDA4D9E3}" destId="{36405507-6B2E-470B-AB41-8E4E630995EB}" srcOrd="0" destOrd="0" presId="urn:microsoft.com/office/officeart/2005/8/layout/bProcess3"/>
    <dgm:cxn modelId="{B1A0CC22-96EC-41D3-A18E-35F1F394E87B}" type="presOf" srcId="{9FBD7081-14BC-4960-8A35-3569D7EFE4C2}" destId="{E9739F27-1205-4213-A237-CBAD503B674C}" srcOrd="1" destOrd="0" presId="urn:microsoft.com/office/officeart/2005/8/layout/bProcess3"/>
    <dgm:cxn modelId="{6BEA6BA5-1FBF-4209-ABF2-4E8186527F08}" type="presOf" srcId="{F337BE6F-B922-422E-88EE-A665241D31D7}" destId="{65F8AA82-5B13-4E57-9428-1FE6AA1B1C1C}" srcOrd="0" destOrd="0" presId="urn:microsoft.com/office/officeart/2005/8/layout/bProcess3"/>
    <dgm:cxn modelId="{E8BE0118-D246-48F4-9026-1BD0519D4073}" type="presOf" srcId="{F86432C1-550A-4D90-AB1E-48F467DF4FC2}" destId="{FF9F8C89-71AC-4F9D-AA42-43B7B9530744}" srcOrd="1" destOrd="0" presId="urn:microsoft.com/office/officeart/2005/8/layout/bProcess3"/>
    <dgm:cxn modelId="{0C1F3B79-1C2B-4BD1-95E6-CD6F0AFF2155}" type="presOf" srcId="{5B0C8E38-9444-47FE-8EF0-8B443CA78550}" destId="{01555385-31E3-4949-B7FF-4D0D3B134024}" srcOrd="1" destOrd="0" presId="urn:microsoft.com/office/officeart/2005/8/layout/bProcess3"/>
    <dgm:cxn modelId="{1BA6AD33-68B9-4C02-A267-005184AE73C6}" type="presOf" srcId="{92D5A648-23B8-43BE-93DA-9500AFD06D2D}" destId="{5DB05696-204D-4E31-931D-7AB02DE1A18D}" srcOrd="0" destOrd="0" presId="urn:microsoft.com/office/officeart/2005/8/layout/bProcess3"/>
    <dgm:cxn modelId="{1B642FC9-BFE7-4EF8-8A5B-E754E2686DEE}" type="presOf" srcId="{F86432C1-550A-4D90-AB1E-48F467DF4FC2}" destId="{77D79C62-C3A1-44BF-B106-D26CCF0F7520}" srcOrd="0" destOrd="0" presId="urn:microsoft.com/office/officeart/2005/8/layout/bProcess3"/>
    <dgm:cxn modelId="{6197DF89-5442-43C0-A3C7-61A88436762C}" srcId="{9F8873B5-0A23-4B7F-AD20-589AF1D0E1D0}" destId="{001BF424-E522-4D48-97A7-AD990DE70016}" srcOrd="7" destOrd="0" parTransId="{A8D522A1-97A3-436F-8A59-08BE1054A6EB}" sibTransId="{9C028F66-812E-4E71-8541-49CEEA294491}"/>
    <dgm:cxn modelId="{68AFE265-E3BF-41FE-9963-B28C2292C0A4}" type="presOf" srcId="{490837DF-66FE-44E1-BDCC-4D229097B790}" destId="{EA25547B-DBAA-48C7-8203-723FBDE02710}" srcOrd="0" destOrd="0" presId="urn:microsoft.com/office/officeart/2005/8/layout/bProcess3"/>
    <dgm:cxn modelId="{B3395E07-DF98-48B2-8C8A-5CDF660D6D36}" type="presOf" srcId="{92D5A648-23B8-43BE-93DA-9500AFD06D2D}" destId="{7BB78627-3196-490B-9DB4-130E71762D78}" srcOrd="1" destOrd="0" presId="urn:microsoft.com/office/officeart/2005/8/layout/bProcess3"/>
    <dgm:cxn modelId="{181FEADB-55A4-4A26-81B4-D9BFE71CEA8D}" type="presOf" srcId="{D5A0A578-76D4-489E-9CD9-FC15EDA4D9E3}" destId="{6D8C26EF-80AC-4FBD-9A7F-660739E82D12}" srcOrd="1" destOrd="0" presId="urn:microsoft.com/office/officeart/2005/8/layout/bProcess3"/>
    <dgm:cxn modelId="{423C9666-938D-460E-8B2A-3587B70AF0B7}" type="presOf" srcId="{9F8873B5-0A23-4B7F-AD20-589AF1D0E1D0}" destId="{CEB4CF08-F26B-4ABC-973B-8E0567F05FD8}" srcOrd="0" destOrd="0" presId="urn:microsoft.com/office/officeart/2005/8/layout/bProcess3"/>
    <dgm:cxn modelId="{C112E269-4C3A-4576-9F53-FFBB1F4A1ED5}" type="presOf" srcId="{5B0C8E38-9444-47FE-8EF0-8B443CA78550}" destId="{A1059313-E66D-44C5-A15E-6FF152793C79}" srcOrd="0" destOrd="0" presId="urn:microsoft.com/office/officeart/2005/8/layout/bProcess3"/>
    <dgm:cxn modelId="{A74271DF-E523-4C59-851A-1B74089AEAF0}" type="presOf" srcId="{55DD5B98-CF2E-4100-880E-6123CAFA8220}" destId="{6D4455A3-42F9-4F46-8F8A-FFA6AA9351A8}" srcOrd="0" destOrd="0" presId="urn:microsoft.com/office/officeart/2005/8/layout/bProcess3"/>
    <dgm:cxn modelId="{3BCC0734-F977-41F6-984A-381DF6B89B17}" srcId="{9F8873B5-0A23-4B7F-AD20-589AF1D0E1D0}" destId="{FC1AA9D7-BBEA-40A6-9B07-2878404B5338}" srcOrd="3" destOrd="0" parTransId="{89796DF3-7FD8-44C1-A3BD-99C1B9F33971}" sibTransId="{5B0C8E38-9444-47FE-8EF0-8B443CA78550}"/>
    <dgm:cxn modelId="{01086AFB-2431-4DB9-A36B-1DEF96EEAC03}" srcId="{9F8873B5-0A23-4B7F-AD20-589AF1D0E1D0}" destId="{E909710A-7E79-4607-A504-270FF0602216}" srcOrd="1" destOrd="0" parTransId="{2F1B259E-F231-460C-9B4B-33D5B80ED712}" sibTransId="{92D5A648-23B8-43BE-93DA-9500AFD06D2D}"/>
    <dgm:cxn modelId="{A25C2C8F-01D0-4433-82CB-42102CA7F11F}" type="presOf" srcId="{FC1AA9D7-BBEA-40A6-9B07-2878404B5338}" destId="{E7C69E76-AA76-4326-BA81-5A2433A7D9EA}" srcOrd="0" destOrd="0" presId="urn:microsoft.com/office/officeart/2005/8/layout/bProcess3"/>
    <dgm:cxn modelId="{DB26EFBE-37DC-4ABA-BC20-38440CD9EE6A}" type="presOf" srcId="{001BF424-E522-4D48-97A7-AD990DE70016}" destId="{85B78C36-F455-4C13-A59D-32360965DFA2}" srcOrd="0" destOrd="0" presId="urn:microsoft.com/office/officeart/2005/8/layout/bProcess3"/>
    <dgm:cxn modelId="{77BA441E-F1C2-4484-B79B-CBFEF7592030}" type="presParOf" srcId="{CEB4CF08-F26B-4ABC-973B-8E0567F05FD8}" destId="{6D4455A3-42F9-4F46-8F8A-FFA6AA9351A8}" srcOrd="0" destOrd="0" presId="urn:microsoft.com/office/officeart/2005/8/layout/bProcess3"/>
    <dgm:cxn modelId="{55DFCF3D-5179-491A-9E94-40A460F5F05D}" type="presParOf" srcId="{CEB4CF08-F26B-4ABC-973B-8E0567F05FD8}" destId="{77D79C62-C3A1-44BF-B106-D26CCF0F7520}" srcOrd="1" destOrd="0" presId="urn:microsoft.com/office/officeart/2005/8/layout/bProcess3"/>
    <dgm:cxn modelId="{2B8E3299-F74D-406F-A733-BE5F1C21D37F}" type="presParOf" srcId="{77D79C62-C3A1-44BF-B106-D26CCF0F7520}" destId="{FF9F8C89-71AC-4F9D-AA42-43B7B9530744}" srcOrd="0" destOrd="0" presId="urn:microsoft.com/office/officeart/2005/8/layout/bProcess3"/>
    <dgm:cxn modelId="{D5192AA6-9B92-4D09-9AE3-4BD1078B7053}" type="presParOf" srcId="{CEB4CF08-F26B-4ABC-973B-8E0567F05FD8}" destId="{A9BBAE63-E3D7-4311-A9E5-F88EF7BC85E3}" srcOrd="2" destOrd="0" presId="urn:microsoft.com/office/officeart/2005/8/layout/bProcess3"/>
    <dgm:cxn modelId="{2080FF4E-BE8C-4FB9-95E4-B7EBF4EDE70A}" type="presParOf" srcId="{CEB4CF08-F26B-4ABC-973B-8E0567F05FD8}" destId="{5DB05696-204D-4E31-931D-7AB02DE1A18D}" srcOrd="3" destOrd="0" presId="urn:microsoft.com/office/officeart/2005/8/layout/bProcess3"/>
    <dgm:cxn modelId="{C68B5EB8-B925-4B86-88AE-E26E5EA8A56D}" type="presParOf" srcId="{5DB05696-204D-4E31-931D-7AB02DE1A18D}" destId="{7BB78627-3196-490B-9DB4-130E71762D78}" srcOrd="0" destOrd="0" presId="urn:microsoft.com/office/officeart/2005/8/layout/bProcess3"/>
    <dgm:cxn modelId="{11E758EC-2339-472E-BF8D-857213C27A8F}" type="presParOf" srcId="{CEB4CF08-F26B-4ABC-973B-8E0567F05FD8}" destId="{65F8AA82-5B13-4E57-9428-1FE6AA1B1C1C}" srcOrd="4" destOrd="0" presId="urn:microsoft.com/office/officeart/2005/8/layout/bProcess3"/>
    <dgm:cxn modelId="{201CB869-52F7-4354-BA3A-B92B56818219}" type="presParOf" srcId="{CEB4CF08-F26B-4ABC-973B-8E0567F05FD8}" destId="{7AE5528B-2306-4334-A399-029C8CB70DB5}" srcOrd="5" destOrd="0" presId="urn:microsoft.com/office/officeart/2005/8/layout/bProcess3"/>
    <dgm:cxn modelId="{7C67A843-A221-494A-A55E-653197C2AE4A}" type="presParOf" srcId="{7AE5528B-2306-4334-A399-029C8CB70DB5}" destId="{1149F23F-FF49-475A-B496-658E49A80D78}" srcOrd="0" destOrd="0" presId="urn:microsoft.com/office/officeart/2005/8/layout/bProcess3"/>
    <dgm:cxn modelId="{5ED8A5EF-0A64-4705-817C-2638E84227A7}" type="presParOf" srcId="{CEB4CF08-F26B-4ABC-973B-8E0567F05FD8}" destId="{E7C69E76-AA76-4326-BA81-5A2433A7D9EA}" srcOrd="6" destOrd="0" presId="urn:microsoft.com/office/officeart/2005/8/layout/bProcess3"/>
    <dgm:cxn modelId="{75A0DFF5-1DEE-42CA-B85C-6A68A1BB5038}" type="presParOf" srcId="{CEB4CF08-F26B-4ABC-973B-8E0567F05FD8}" destId="{A1059313-E66D-44C5-A15E-6FF152793C79}" srcOrd="7" destOrd="0" presId="urn:microsoft.com/office/officeart/2005/8/layout/bProcess3"/>
    <dgm:cxn modelId="{72AC3B0F-A312-4D16-B5DA-7991C3644D9E}" type="presParOf" srcId="{A1059313-E66D-44C5-A15E-6FF152793C79}" destId="{01555385-31E3-4949-B7FF-4D0D3B134024}" srcOrd="0" destOrd="0" presId="urn:microsoft.com/office/officeart/2005/8/layout/bProcess3"/>
    <dgm:cxn modelId="{84FFFB13-4A9D-48C7-B3F2-7481A100AFF7}" type="presParOf" srcId="{CEB4CF08-F26B-4ABC-973B-8E0567F05FD8}" destId="{2E3385AD-8703-4655-B85E-7CB6A328D8BB}" srcOrd="8" destOrd="0" presId="urn:microsoft.com/office/officeart/2005/8/layout/bProcess3"/>
    <dgm:cxn modelId="{5884CD92-725C-45FF-A48F-F3FE9E7A0499}" type="presParOf" srcId="{CEB4CF08-F26B-4ABC-973B-8E0567F05FD8}" destId="{6B272B6B-9850-41DD-A2EB-9A341987D5D1}" srcOrd="9" destOrd="0" presId="urn:microsoft.com/office/officeart/2005/8/layout/bProcess3"/>
    <dgm:cxn modelId="{8633832F-0CE1-428E-B2D7-2D7BBB6DFD9E}" type="presParOf" srcId="{6B272B6B-9850-41DD-A2EB-9A341987D5D1}" destId="{41EBCAB8-006D-4383-8CDA-D8765BF05503}" srcOrd="0" destOrd="0" presId="urn:microsoft.com/office/officeart/2005/8/layout/bProcess3"/>
    <dgm:cxn modelId="{9BCB2DC3-41FD-4159-AD84-0F00F5B49B74}" type="presParOf" srcId="{CEB4CF08-F26B-4ABC-973B-8E0567F05FD8}" destId="{FC05AE1F-44EF-4162-8B58-A219E5FC491A}" srcOrd="10" destOrd="0" presId="urn:microsoft.com/office/officeart/2005/8/layout/bProcess3"/>
    <dgm:cxn modelId="{A8A3A305-1FAE-4CC1-8C47-1C6D38C8142E}" type="presParOf" srcId="{CEB4CF08-F26B-4ABC-973B-8E0567F05FD8}" destId="{9070B30D-DBC8-433A-8EC3-B43CB2E522DC}" srcOrd="11" destOrd="0" presId="urn:microsoft.com/office/officeart/2005/8/layout/bProcess3"/>
    <dgm:cxn modelId="{0BD6217F-8DFF-476B-9970-BE9CCE69D626}" type="presParOf" srcId="{9070B30D-DBC8-433A-8EC3-B43CB2E522DC}" destId="{E9739F27-1205-4213-A237-CBAD503B674C}" srcOrd="0" destOrd="0" presId="urn:microsoft.com/office/officeart/2005/8/layout/bProcess3"/>
    <dgm:cxn modelId="{56933FC0-37A5-4C77-B492-7BB4E8AB7BEC}" type="presParOf" srcId="{CEB4CF08-F26B-4ABC-973B-8E0567F05FD8}" destId="{EA25547B-DBAA-48C7-8203-723FBDE02710}" srcOrd="12" destOrd="0" presId="urn:microsoft.com/office/officeart/2005/8/layout/bProcess3"/>
    <dgm:cxn modelId="{21747759-46C8-4F19-85DE-E57BB5A747B7}" type="presParOf" srcId="{CEB4CF08-F26B-4ABC-973B-8E0567F05FD8}" destId="{36405507-6B2E-470B-AB41-8E4E630995EB}" srcOrd="13" destOrd="0" presId="urn:microsoft.com/office/officeart/2005/8/layout/bProcess3"/>
    <dgm:cxn modelId="{B4D0931C-26F1-4B57-A8A7-39D77EC2A62A}" type="presParOf" srcId="{36405507-6B2E-470B-AB41-8E4E630995EB}" destId="{6D8C26EF-80AC-4FBD-9A7F-660739E82D12}" srcOrd="0" destOrd="0" presId="urn:microsoft.com/office/officeart/2005/8/layout/bProcess3"/>
    <dgm:cxn modelId="{8514A906-8480-4C70-B30C-97379B4E1C7E}" type="presParOf" srcId="{CEB4CF08-F26B-4ABC-973B-8E0567F05FD8}" destId="{85B78C36-F455-4C13-A59D-32360965DFA2}"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79C62-C3A1-44BF-B106-D26CCF0F7520}">
      <dsp:nvSpPr>
        <dsp:cNvPr id="0" name=""/>
        <dsp:cNvSpPr/>
      </dsp:nvSpPr>
      <dsp:spPr>
        <a:xfrm>
          <a:off x="1580458" y="75934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37859" y="803242"/>
        <a:ext cx="18179" cy="3635"/>
      </dsp:txXfrm>
    </dsp:sp>
    <dsp:sp modelId="{6D4455A3-42F9-4F46-8F8A-FFA6AA9351A8}">
      <dsp:nvSpPr>
        <dsp:cNvPr id="0" name=""/>
        <dsp:cNvSpPr/>
      </dsp:nvSpPr>
      <dsp:spPr>
        <a:xfrm>
          <a:off x="1475" y="3308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1</a:t>
          </a:r>
        </a:p>
        <a:p>
          <a:pPr lvl="0" algn="ctr" defTabSz="488950">
            <a:lnSpc>
              <a:spcPct val="90000"/>
            </a:lnSpc>
            <a:spcBef>
              <a:spcPct val="0"/>
            </a:spcBef>
            <a:spcAft>
              <a:spcPct val="35000"/>
            </a:spcAft>
          </a:pPr>
          <a:r>
            <a:rPr lang="en-CA" sz="1100" kern="1200"/>
            <a:t>Data Research</a:t>
          </a:r>
        </a:p>
        <a:p>
          <a:pPr lvl="0" algn="ctr" defTabSz="488950">
            <a:lnSpc>
              <a:spcPct val="90000"/>
            </a:lnSpc>
            <a:spcBef>
              <a:spcPct val="0"/>
            </a:spcBef>
            <a:spcAft>
              <a:spcPct val="35000"/>
            </a:spcAft>
          </a:pPr>
          <a:r>
            <a:rPr lang="en-CA" sz="1100" kern="1200"/>
            <a:t>Scrapped Twitter </a:t>
          </a:r>
          <a:endParaRPr lang="en-US" sz="1100" kern="1200"/>
        </a:p>
      </dsp:txBody>
      <dsp:txXfrm>
        <a:off x="1475" y="330825"/>
        <a:ext cx="1580783" cy="948469"/>
      </dsp:txXfrm>
    </dsp:sp>
    <dsp:sp modelId="{5DB05696-204D-4E31-931D-7AB02DE1A18D}">
      <dsp:nvSpPr>
        <dsp:cNvPr id="0" name=""/>
        <dsp:cNvSpPr/>
      </dsp:nvSpPr>
      <dsp:spPr>
        <a:xfrm>
          <a:off x="3524821" y="75934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82222" y="803242"/>
        <a:ext cx="18179" cy="3635"/>
      </dsp:txXfrm>
    </dsp:sp>
    <dsp:sp modelId="{A9BBAE63-E3D7-4311-A9E5-F88EF7BC85E3}">
      <dsp:nvSpPr>
        <dsp:cNvPr id="0" name=""/>
        <dsp:cNvSpPr/>
      </dsp:nvSpPr>
      <dsp:spPr>
        <a:xfrm>
          <a:off x="1945838" y="3308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2 </a:t>
          </a:r>
        </a:p>
        <a:p>
          <a:pPr lvl="0" algn="ctr" defTabSz="488950">
            <a:lnSpc>
              <a:spcPct val="90000"/>
            </a:lnSpc>
            <a:spcBef>
              <a:spcPct val="0"/>
            </a:spcBef>
            <a:spcAft>
              <a:spcPct val="35000"/>
            </a:spcAft>
          </a:pPr>
          <a:r>
            <a:rPr lang="en-US" sz="1100" kern="1200"/>
            <a:t>Data Clean up - One main file to be uploaded</a:t>
          </a:r>
        </a:p>
      </dsp:txBody>
      <dsp:txXfrm>
        <a:off x="1945838" y="330825"/>
        <a:ext cx="1580783" cy="948469"/>
      </dsp:txXfrm>
    </dsp:sp>
    <dsp:sp modelId="{2E5112CB-A860-4ECF-8587-A0980798777D}">
      <dsp:nvSpPr>
        <dsp:cNvPr id="0" name=""/>
        <dsp:cNvSpPr/>
      </dsp:nvSpPr>
      <dsp:spPr>
        <a:xfrm>
          <a:off x="5469185" y="75934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5626585" y="803242"/>
        <a:ext cx="18179" cy="3635"/>
      </dsp:txXfrm>
    </dsp:sp>
    <dsp:sp modelId="{D874F86B-FCB7-482A-BF75-4F9642E22366}">
      <dsp:nvSpPr>
        <dsp:cNvPr id="0" name=""/>
        <dsp:cNvSpPr/>
      </dsp:nvSpPr>
      <dsp:spPr>
        <a:xfrm>
          <a:off x="3890202" y="3308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3 </a:t>
          </a:r>
        </a:p>
        <a:p>
          <a:pPr lvl="0" algn="ctr" defTabSz="488950">
            <a:lnSpc>
              <a:spcPct val="90000"/>
            </a:lnSpc>
            <a:spcBef>
              <a:spcPct val="0"/>
            </a:spcBef>
            <a:spcAft>
              <a:spcPct val="35000"/>
            </a:spcAft>
          </a:pPr>
          <a:r>
            <a:rPr lang="en-US" sz="1100" kern="1200"/>
            <a:t>Downloaded a list of positive and negative words</a:t>
          </a:r>
        </a:p>
      </dsp:txBody>
      <dsp:txXfrm>
        <a:off x="3890202" y="330825"/>
        <a:ext cx="1580783" cy="948469"/>
      </dsp:txXfrm>
    </dsp:sp>
    <dsp:sp modelId="{64B6970E-ABEC-4EA1-BFC1-415F173562AC}">
      <dsp:nvSpPr>
        <dsp:cNvPr id="0" name=""/>
        <dsp:cNvSpPr/>
      </dsp:nvSpPr>
      <dsp:spPr>
        <a:xfrm>
          <a:off x="791867" y="1277494"/>
          <a:ext cx="5833089" cy="332980"/>
        </a:xfrm>
        <a:custGeom>
          <a:avLst/>
          <a:gdLst/>
          <a:ahLst/>
          <a:cxnLst/>
          <a:rect l="0" t="0" r="0" b="0"/>
          <a:pathLst>
            <a:path>
              <a:moveTo>
                <a:pt x="5833089" y="0"/>
              </a:moveTo>
              <a:lnTo>
                <a:pt x="5833089" y="183590"/>
              </a:lnTo>
              <a:lnTo>
                <a:pt x="0" y="183590"/>
              </a:lnTo>
              <a:lnTo>
                <a:pt x="0" y="33298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562301" y="1442167"/>
        <a:ext cx="292220" cy="3635"/>
      </dsp:txXfrm>
    </dsp:sp>
    <dsp:sp modelId="{FC45644D-D1F2-47DB-8502-77A5B8563B19}">
      <dsp:nvSpPr>
        <dsp:cNvPr id="0" name=""/>
        <dsp:cNvSpPr/>
      </dsp:nvSpPr>
      <dsp:spPr>
        <a:xfrm>
          <a:off x="5834565" y="3308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4                                                 Performed extra clean up on tweets by removing special characters</a:t>
          </a:r>
        </a:p>
      </dsp:txBody>
      <dsp:txXfrm>
        <a:off x="5834565" y="330825"/>
        <a:ext cx="1580783" cy="948469"/>
      </dsp:txXfrm>
    </dsp:sp>
    <dsp:sp modelId="{A02FB70B-CBE0-40AA-A07A-69EFE9DD6B02}">
      <dsp:nvSpPr>
        <dsp:cNvPr id="0" name=""/>
        <dsp:cNvSpPr/>
      </dsp:nvSpPr>
      <dsp:spPr>
        <a:xfrm>
          <a:off x="1580458" y="207139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1737859" y="2115292"/>
        <a:ext cx="18179" cy="3635"/>
      </dsp:txXfrm>
    </dsp:sp>
    <dsp:sp modelId="{DAF8B760-4CE6-48EB-98D1-A43CC9070DFB}">
      <dsp:nvSpPr>
        <dsp:cNvPr id="0" name=""/>
        <dsp:cNvSpPr/>
      </dsp:nvSpPr>
      <dsp:spPr>
        <a:xfrm>
          <a:off x="1475" y="164287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5</a:t>
          </a:r>
        </a:p>
        <a:p>
          <a:pPr lvl="0" algn="ctr" defTabSz="488950">
            <a:lnSpc>
              <a:spcPct val="90000"/>
            </a:lnSpc>
            <a:spcBef>
              <a:spcPct val="0"/>
            </a:spcBef>
            <a:spcAft>
              <a:spcPct val="35000"/>
            </a:spcAft>
          </a:pPr>
          <a:r>
            <a:rPr lang="en-US" sz="1100" kern="1200"/>
            <a:t>Tweet Analysis by words classification into positive and negative</a:t>
          </a:r>
        </a:p>
      </dsp:txBody>
      <dsp:txXfrm>
        <a:off x="1475" y="1642875"/>
        <a:ext cx="1580783" cy="948469"/>
      </dsp:txXfrm>
    </dsp:sp>
    <dsp:sp modelId="{C8504232-D76A-4C03-8C82-9443E7F44902}">
      <dsp:nvSpPr>
        <dsp:cNvPr id="0" name=""/>
        <dsp:cNvSpPr/>
      </dsp:nvSpPr>
      <dsp:spPr>
        <a:xfrm>
          <a:off x="3524821" y="207139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682222" y="2115292"/>
        <a:ext cx="18179" cy="3635"/>
      </dsp:txXfrm>
    </dsp:sp>
    <dsp:sp modelId="{643B6044-1CED-492E-8EDE-6FE292478605}">
      <dsp:nvSpPr>
        <dsp:cNvPr id="0" name=""/>
        <dsp:cNvSpPr/>
      </dsp:nvSpPr>
      <dsp:spPr>
        <a:xfrm>
          <a:off x="1945838" y="164287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6 </a:t>
          </a:r>
        </a:p>
        <a:p>
          <a:pPr lvl="0" algn="ctr" defTabSz="488950">
            <a:lnSpc>
              <a:spcPct val="90000"/>
            </a:lnSpc>
            <a:spcBef>
              <a:spcPct val="0"/>
            </a:spcBef>
            <a:spcAft>
              <a:spcPct val="35000"/>
            </a:spcAft>
          </a:pPr>
          <a:r>
            <a:rPr lang="en-US" sz="1100" kern="1200"/>
            <a:t>Sentiment Analysis completed</a:t>
          </a:r>
        </a:p>
      </dsp:txBody>
      <dsp:txXfrm>
        <a:off x="1945838" y="1642875"/>
        <a:ext cx="1580783" cy="948469"/>
      </dsp:txXfrm>
    </dsp:sp>
    <dsp:sp modelId="{EB56D07B-55E4-4464-97BE-782E42F852FF}">
      <dsp:nvSpPr>
        <dsp:cNvPr id="0" name=""/>
        <dsp:cNvSpPr/>
      </dsp:nvSpPr>
      <dsp:spPr>
        <a:xfrm>
          <a:off x="5469185" y="2071390"/>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5626585" y="2115292"/>
        <a:ext cx="18179" cy="3635"/>
      </dsp:txXfrm>
    </dsp:sp>
    <dsp:sp modelId="{911CF440-F741-4C7F-B9DC-E58478B71DF3}">
      <dsp:nvSpPr>
        <dsp:cNvPr id="0" name=""/>
        <dsp:cNvSpPr/>
      </dsp:nvSpPr>
      <dsp:spPr>
        <a:xfrm>
          <a:off x="3890202" y="164287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7                                              Added Clean text to a corpus</a:t>
          </a:r>
        </a:p>
      </dsp:txBody>
      <dsp:txXfrm>
        <a:off x="3890202" y="1642875"/>
        <a:ext cx="1580783" cy="948469"/>
      </dsp:txXfrm>
    </dsp:sp>
    <dsp:sp modelId="{9158A925-8FF8-4881-B561-C435BE72EE9C}">
      <dsp:nvSpPr>
        <dsp:cNvPr id="0" name=""/>
        <dsp:cNvSpPr/>
      </dsp:nvSpPr>
      <dsp:spPr>
        <a:xfrm>
          <a:off x="791867" y="2589544"/>
          <a:ext cx="5833089" cy="332980"/>
        </a:xfrm>
        <a:custGeom>
          <a:avLst/>
          <a:gdLst/>
          <a:ahLst/>
          <a:cxnLst/>
          <a:rect l="0" t="0" r="0" b="0"/>
          <a:pathLst>
            <a:path>
              <a:moveTo>
                <a:pt x="5833089" y="0"/>
              </a:moveTo>
              <a:lnTo>
                <a:pt x="5833089" y="183590"/>
              </a:lnTo>
              <a:lnTo>
                <a:pt x="0" y="183590"/>
              </a:lnTo>
              <a:lnTo>
                <a:pt x="0" y="33298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562301" y="2754217"/>
        <a:ext cx="292220" cy="3635"/>
      </dsp:txXfrm>
    </dsp:sp>
    <dsp:sp modelId="{E22BF767-9CE2-44ED-8DDB-E4ABC7AD294E}">
      <dsp:nvSpPr>
        <dsp:cNvPr id="0" name=""/>
        <dsp:cNvSpPr/>
      </dsp:nvSpPr>
      <dsp:spPr>
        <a:xfrm>
          <a:off x="5834565" y="164287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8                                                 Removed Stop word and number and convert to lowercase</a:t>
          </a:r>
        </a:p>
      </dsp:txBody>
      <dsp:txXfrm>
        <a:off x="5834565" y="1642875"/>
        <a:ext cx="1580783" cy="948469"/>
      </dsp:txXfrm>
    </dsp:sp>
    <dsp:sp modelId="{4207E409-266D-4C59-A1ED-59820134906E}">
      <dsp:nvSpPr>
        <dsp:cNvPr id="0" name=""/>
        <dsp:cNvSpPr/>
      </dsp:nvSpPr>
      <dsp:spPr>
        <a:xfrm>
          <a:off x="1580458" y="3383439"/>
          <a:ext cx="332980" cy="91440"/>
        </a:xfrm>
        <a:custGeom>
          <a:avLst/>
          <a:gdLst/>
          <a:ahLst/>
          <a:cxnLst/>
          <a:rect l="0" t="0" r="0" b="0"/>
          <a:pathLst>
            <a:path>
              <a:moveTo>
                <a:pt x="0" y="45720"/>
              </a:moveTo>
              <a:lnTo>
                <a:pt x="3329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1737859" y="3427342"/>
        <a:ext cx="18179" cy="3635"/>
      </dsp:txXfrm>
    </dsp:sp>
    <dsp:sp modelId="{96029C81-C91E-48B6-8E60-0E974C380824}">
      <dsp:nvSpPr>
        <dsp:cNvPr id="0" name=""/>
        <dsp:cNvSpPr/>
      </dsp:nvSpPr>
      <dsp:spPr>
        <a:xfrm>
          <a:off x="1475" y="29549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9                                               Arrange words by frequencies</a:t>
          </a:r>
        </a:p>
      </dsp:txBody>
      <dsp:txXfrm>
        <a:off x="1475" y="2954925"/>
        <a:ext cx="1580783" cy="948469"/>
      </dsp:txXfrm>
    </dsp:sp>
    <dsp:sp modelId="{5B5C0D14-3002-4BC0-A260-D70757E7F884}">
      <dsp:nvSpPr>
        <dsp:cNvPr id="0" name=""/>
        <dsp:cNvSpPr/>
      </dsp:nvSpPr>
      <dsp:spPr>
        <a:xfrm>
          <a:off x="1945838" y="2954925"/>
          <a:ext cx="1580783" cy="9484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10                                              Created World Cloud                    </a:t>
          </a:r>
        </a:p>
      </dsp:txBody>
      <dsp:txXfrm>
        <a:off x="1945838" y="2954925"/>
        <a:ext cx="1580783" cy="948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79C62-C3A1-44BF-B106-D26CCF0F7520}">
      <dsp:nvSpPr>
        <dsp:cNvPr id="0" name=""/>
        <dsp:cNvSpPr/>
      </dsp:nvSpPr>
      <dsp:spPr>
        <a:xfrm>
          <a:off x="2307309" y="509329"/>
          <a:ext cx="394052" cy="91440"/>
        </a:xfrm>
        <a:custGeom>
          <a:avLst/>
          <a:gdLst/>
          <a:ahLst/>
          <a:cxnLst/>
          <a:rect l="0" t="0" r="0" b="0"/>
          <a:pathLst>
            <a:path>
              <a:moveTo>
                <a:pt x="0" y="45720"/>
              </a:moveTo>
              <a:lnTo>
                <a:pt x="394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93719" y="552926"/>
        <a:ext cx="21232" cy="4246"/>
      </dsp:txXfrm>
    </dsp:sp>
    <dsp:sp modelId="{6D4455A3-42F9-4F46-8F8A-FFA6AA9351A8}">
      <dsp:nvSpPr>
        <dsp:cNvPr id="0" name=""/>
        <dsp:cNvSpPr/>
      </dsp:nvSpPr>
      <dsp:spPr>
        <a:xfrm>
          <a:off x="462793" y="1154"/>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1</a:t>
          </a:r>
        </a:p>
        <a:p>
          <a:pPr lvl="0" algn="ctr" defTabSz="488950">
            <a:lnSpc>
              <a:spcPct val="90000"/>
            </a:lnSpc>
            <a:spcBef>
              <a:spcPct val="0"/>
            </a:spcBef>
            <a:spcAft>
              <a:spcPct val="35000"/>
            </a:spcAft>
          </a:pPr>
          <a:r>
            <a:rPr lang="en-CA" sz="1100" kern="1200"/>
            <a:t>Data Research</a:t>
          </a:r>
        </a:p>
        <a:p>
          <a:pPr lvl="0" algn="ctr" defTabSz="488950">
            <a:lnSpc>
              <a:spcPct val="90000"/>
            </a:lnSpc>
            <a:spcBef>
              <a:spcPct val="0"/>
            </a:spcBef>
            <a:spcAft>
              <a:spcPct val="35000"/>
            </a:spcAft>
          </a:pPr>
          <a:r>
            <a:rPr lang="en-US" sz="1100" kern="1200"/>
            <a:t>Census and Open Data downloads</a:t>
          </a:r>
        </a:p>
      </dsp:txBody>
      <dsp:txXfrm>
        <a:off x="462793" y="1154"/>
        <a:ext cx="1846316" cy="1107789"/>
      </dsp:txXfrm>
    </dsp:sp>
    <dsp:sp modelId="{5DB05696-204D-4E31-931D-7AB02DE1A18D}">
      <dsp:nvSpPr>
        <dsp:cNvPr id="0" name=""/>
        <dsp:cNvSpPr/>
      </dsp:nvSpPr>
      <dsp:spPr>
        <a:xfrm>
          <a:off x="4578278" y="509329"/>
          <a:ext cx="394052" cy="91440"/>
        </a:xfrm>
        <a:custGeom>
          <a:avLst/>
          <a:gdLst/>
          <a:ahLst/>
          <a:cxnLst/>
          <a:rect l="0" t="0" r="0" b="0"/>
          <a:pathLst>
            <a:path>
              <a:moveTo>
                <a:pt x="0" y="45720"/>
              </a:moveTo>
              <a:lnTo>
                <a:pt x="394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64688" y="552926"/>
        <a:ext cx="21232" cy="4246"/>
      </dsp:txXfrm>
    </dsp:sp>
    <dsp:sp modelId="{A9BBAE63-E3D7-4311-A9E5-F88EF7BC85E3}">
      <dsp:nvSpPr>
        <dsp:cNvPr id="0" name=""/>
        <dsp:cNvSpPr/>
      </dsp:nvSpPr>
      <dsp:spPr>
        <a:xfrm>
          <a:off x="2733762" y="1154"/>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2 </a:t>
          </a:r>
        </a:p>
        <a:p>
          <a:pPr lvl="0" algn="ctr" defTabSz="488950">
            <a:lnSpc>
              <a:spcPct val="90000"/>
            </a:lnSpc>
            <a:spcBef>
              <a:spcPct val="0"/>
            </a:spcBef>
            <a:spcAft>
              <a:spcPct val="35000"/>
            </a:spcAft>
          </a:pPr>
          <a:r>
            <a:rPr lang="en-US" sz="1100" kern="1200" dirty="0"/>
            <a:t>Data Clean up                                   Clean several files in Excel to use only relevant Data</a:t>
          </a:r>
        </a:p>
      </dsp:txBody>
      <dsp:txXfrm>
        <a:off x="2733762" y="1154"/>
        <a:ext cx="1846316" cy="1107789"/>
      </dsp:txXfrm>
    </dsp:sp>
    <dsp:sp modelId="{7AE5528B-2306-4334-A399-029C8CB70DB5}">
      <dsp:nvSpPr>
        <dsp:cNvPr id="0" name=""/>
        <dsp:cNvSpPr/>
      </dsp:nvSpPr>
      <dsp:spPr>
        <a:xfrm>
          <a:off x="1385951" y="1107144"/>
          <a:ext cx="4541938" cy="394052"/>
        </a:xfrm>
        <a:custGeom>
          <a:avLst/>
          <a:gdLst/>
          <a:ahLst/>
          <a:cxnLst/>
          <a:rect l="0" t="0" r="0" b="0"/>
          <a:pathLst>
            <a:path>
              <a:moveTo>
                <a:pt x="4541938" y="0"/>
              </a:moveTo>
              <a:lnTo>
                <a:pt x="4541938" y="214126"/>
              </a:lnTo>
              <a:lnTo>
                <a:pt x="0" y="214126"/>
              </a:lnTo>
              <a:lnTo>
                <a:pt x="0" y="3940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542876" y="1302047"/>
        <a:ext cx="228087" cy="4246"/>
      </dsp:txXfrm>
    </dsp:sp>
    <dsp:sp modelId="{65F8AA82-5B13-4E57-9428-1FE6AA1B1C1C}">
      <dsp:nvSpPr>
        <dsp:cNvPr id="0" name=""/>
        <dsp:cNvSpPr/>
      </dsp:nvSpPr>
      <dsp:spPr>
        <a:xfrm>
          <a:off x="5004731" y="1154"/>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3                                                          Data Upload to SQL                           Uploaded SVC files to a SQL Database for manipulation and analysis</a:t>
          </a:r>
        </a:p>
      </dsp:txBody>
      <dsp:txXfrm>
        <a:off x="5004731" y="1154"/>
        <a:ext cx="1846316" cy="1107789"/>
      </dsp:txXfrm>
    </dsp:sp>
    <dsp:sp modelId="{A1059313-E66D-44C5-A15E-6FF152793C79}">
      <dsp:nvSpPr>
        <dsp:cNvPr id="0" name=""/>
        <dsp:cNvSpPr/>
      </dsp:nvSpPr>
      <dsp:spPr>
        <a:xfrm>
          <a:off x="2307309" y="2041772"/>
          <a:ext cx="394052" cy="91440"/>
        </a:xfrm>
        <a:custGeom>
          <a:avLst/>
          <a:gdLst/>
          <a:ahLst/>
          <a:cxnLst/>
          <a:rect l="0" t="0" r="0" b="0"/>
          <a:pathLst>
            <a:path>
              <a:moveTo>
                <a:pt x="0" y="45720"/>
              </a:moveTo>
              <a:lnTo>
                <a:pt x="394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2493719" y="2085368"/>
        <a:ext cx="21232" cy="4246"/>
      </dsp:txXfrm>
    </dsp:sp>
    <dsp:sp modelId="{E7C69E76-AA76-4326-BA81-5A2433A7D9EA}">
      <dsp:nvSpPr>
        <dsp:cNvPr id="0" name=""/>
        <dsp:cNvSpPr/>
      </dsp:nvSpPr>
      <dsp:spPr>
        <a:xfrm>
          <a:off x="462793" y="1533597"/>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4                                                  Statistical Analysis of Data and Relationships</a:t>
          </a:r>
        </a:p>
      </dsp:txBody>
      <dsp:txXfrm>
        <a:off x="462793" y="1533597"/>
        <a:ext cx="1846316" cy="1107789"/>
      </dsp:txXfrm>
    </dsp:sp>
    <dsp:sp modelId="{6B272B6B-9850-41DD-A2EB-9A341987D5D1}">
      <dsp:nvSpPr>
        <dsp:cNvPr id="0" name=""/>
        <dsp:cNvSpPr/>
      </dsp:nvSpPr>
      <dsp:spPr>
        <a:xfrm>
          <a:off x="4578278" y="2041772"/>
          <a:ext cx="394052" cy="91440"/>
        </a:xfrm>
        <a:custGeom>
          <a:avLst/>
          <a:gdLst/>
          <a:ahLst/>
          <a:cxnLst/>
          <a:rect l="0" t="0" r="0" b="0"/>
          <a:pathLst>
            <a:path>
              <a:moveTo>
                <a:pt x="0" y="45720"/>
              </a:moveTo>
              <a:lnTo>
                <a:pt x="394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4764688" y="2085368"/>
        <a:ext cx="21232" cy="4246"/>
      </dsp:txXfrm>
    </dsp:sp>
    <dsp:sp modelId="{2E3385AD-8703-4655-B85E-7CB6A328D8BB}">
      <dsp:nvSpPr>
        <dsp:cNvPr id="0" name=""/>
        <dsp:cNvSpPr/>
      </dsp:nvSpPr>
      <dsp:spPr>
        <a:xfrm>
          <a:off x="2733762" y="1533597"/>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5                                                        Four Models run against the data:  Logistc Regression, Multivariate, Random Forest, Bayes Classifier</a:t>
          </a:r>
        </a:p>
      </dsp:txBody>
      <dsp:txXfrm>
        <a:off x="2733762" y="1533597"/>
        <a:ext cx="1846316" cy="1107789"/>
      </dsp:txXfrm>
    </dsp:sp>
    <dsp:sp modelId="{9070B30D-DBC8-433A-8EC3-B43CB2E522DC}">
      <dsp:nvSpPr>
        <dsp:cNvPr id="0" name=""/>
        <dsp:cNvSpPr/>
      </dsp:nvSpPr>
      <dsp:spPr>
        <a:xfrm>
          <a:off x="1385951" y="2639586"/>
          <a:ext cx="4541938" cy="394052"/>
        </a:xfrm>
        <a:custGeom>
          <a:avLst/>
          <a:gdLst/>
          <a:ahLst/>
          <a:cxnLst/>
          <a:rect l="0" t="0" r="0" b="0"/>
          <a:pathLst>
            <a:path>
              <a:moveTo>
                <a:pt x="4541938" y="0"/>
              </a:moveTo>
              <a:lnTo>
                <a:pt x="4541938" y="214126"/>
              </a:lnTo>
              <a:lnTo>
                <a:pt x="0" y="214126"/>
              </a:lnTo>
              <a:lnTo>
                <a:pt x="0" y="3940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3542876" y="2834490"/>
        <a:ext cx="228087" cy="4246"/>
      </dsp:txXfrm>
    </dsp:sp>
    <dsp:sp modelId="{FC05AE1F-44EF-4162-8B58-A219E5FC491A}">
      <dsp:nvSpPr>
        <dsp:cNvPr id="0" name=""/>
        <dsp:cNvSpPr/>
      </dsp:nvSpPr>
      <dsp:spPr>
        <a:xfrm>
          <a:off x="5004731" y="1533597"/>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6                                                 </a:t>
          </a:r>
          <a:r>
            <a:rPr lang="en-CA" sz="1100" kern="1200"/>
            <a:t>Knowledge Discovery Build a decision tree using c5.0 for churn</a:t>
          </a:r>
          <a:endParaRPr lang="en-US" sz="1100" kern="1200"/>
        </a:p>
      </dsp:txBody>
      <dsp:txXfrm>
        <a:off x="5004731" y="1533597"/>
        <a:ext cx="1846316" cy="1107789"/>
      </dsp:txXfrm>
    </dsp:sp>
    <dsp:sp modelId="{36405507-6B2E-470B-AB41-8E4E630995EB}">
      <dsp:nvSpPr>
        <dsp:cNvPr id="0" name=""/>
        <dsp:cNvSpPr/>
      </dsp:nvSpPr>
      <dsp:spPr>
        <a:xfrm>
          <a:off x="2307309" y="3574214"/>
          <a:ext cx="394052" cy="91440"/>
        </a:xfrm>
        <a:custGeom>
          <a:avLst/>
          <a:gdLst/>
          <a:ahLst/>
          <a:cxnLst/>
          <a:rect l="0" t="0" r="0" b="0"/>
          <a:pathLst>
            <a:path>
              <a:moveTo>
                <a:pt x="0" y="45720"/>
              </a:moveTo>
              <a:lnTo>
                <a:pt x="3940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CA" sz="500" kern="1200"/>
        </a:p>
      </dsp:txBody>
      <dsp:txXfrm>
        <a:off x="2493719" y="3617811"/>
        <a:ext cx="21232" cy="4246"/>
      </dsp:txXfrm>
    </dsp:sp>
    <dsp:sp modelId="{EA25547B-DBAA-48C7-8203-723FBDE02710}">
      <dsp:nvSpPr>
        <dsp:cNvPr id="0" name=""/>
        <dsp:cNvSpPr/>
      </dsp:nvSpPr>
      <dsp:spPr>
        <a:xfrm>
          <a:off x="462793" y="3066039"/>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t>7                                                 </a:t>
          </a:r>
          <a:r>
            <a:rPr lang="en-CA" sz="1100" kern="1200"/>
            <a:t>Measure preformance using ROC Curve</a:t>
          </a:r>
          <a:endParaRPr lang="en-US" sz="1100" kern="1200"/>
        </a:p>
      </dsp:txBody>
      <dsp:txXfrm>
        <a:off x="462793" y="3066039"/>
        <a:ext cx="1846316" cy="1107789"/>
      </dsp:txXfrm>
    </dsp:sp>
    <dsp:sp modelId="{85B78C36-F455-4C13-A59D-32360965DFA2}">
      <dsp:nvSpPr>
        <dsp:cNvPr id="0" name=""/>
        <dsp:cNvSpPr/>
      </dsp:nvSpPr>
      <dsp:spPr>
        <a:xfrm>
          <a:off x="2733762" y="3066039"/>
          <a:ext cx="1846316" cy="11077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a:t>8        </a:t>
          </a:r>
          <a:r>
            <a:rPr lang="en-US" sz="1100" kern="1200" dirty="0" smtClean="0"/>
            <a:t>                                        </a:t>
          </a:r>
          <a:r>
            <a:rPr lang="en-US" sz="1100" kern="1200" dirty="0"/>
            <a:t>Model chosen ad saved to be applied to future records</a:t>
          </a:r>
        </a:p>
      </dsp:txBody>
      <dsp:txXfrm>
        <a:off x="2733762" y="3066039"/>
        <a:ext cx="1846316" cy="110778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4/19/2016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4/19/2016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4/19/2016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4/19/2016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4/19/2016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4/19/2016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4/19/2016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4/19/2016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4/19/2016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4/19/2016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4/19/2016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4/19/2016</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factfinder.census.gov/faces/tableservices/jsf/pages/productview.xhtml?pid=ACS_14_5YR_B25032&amp;prodType=table" TargetMode="External"/><Relationship Id="rId2" Type="http://schemas.openxmlformats.org/officeDocument/2006/relationships/hyperlink" Target="http://factfinder.census.gov/faces/tableservices/jsf/pages/productview.xhtml?pid=ACS_14_5YR_B25010&amp;prodType=tab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casallas/Capstone/tree/master/Cod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ata.ny.gov/Energy-Environment/Statewide-200kW-or-Less-Residential-Non-Residentia/3x8r-34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log.splitwise.com/2013/09/18/the-2010-us-census-population-by-zip-code-totally-free/" TargetMode="External"/><Relationship Id="rId2" Type="http://schemas.openxmlformats.org/officeDocument/2006/relationships/hyperlink" Target="http://www.psc.isr.umich.edu/dis/census/Features/tract2zi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Solar </a:t>
            </a:r>
            <a:r>
              <a:rPr lang="en-US" dirty="0" smtClean="0"/>
              <a:t>Energy</a:t>
            </a:r>
            <a:endParaRPr lang="en-US" dirty="0"/>
          </a:p>
        </p:txBody>
      </p:sp>
      <p:sp>
        <p:nvSpPr>
          <p:cNvPr id="4" name="Subtitle 3"/>
          <p:cNvSpPr>
            <a:spLocks noGrp="1"/>
          </p:cNvSpPr>
          <p:nvPr>
            <p:ph type="subTitle" idx="1"/>
          </p:nvPr>
        </p:nvSpPr>
        <p:spPr/>
        <p:txBody>
          <a:bodyPr/>
          <a:lstStyle/>
          <a:p>
            <a:r>
              <a:rPr lang="it-IT" dirty="0" smtClean="0"/>
              <a:t>Capstone project </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Dataset</a:t>
            </a:r>
            <a:endParaRPr lang="en-CA" b="1" dirty="0"/>
          </a:p>
        </p:txBody>
      </p:sp>
      <p:sp>
        <p:nvSpPr>
          <p:cNvPr id="14" name="Content Placeholder 13"/>
          <p:cNvSpPr>
            <a:spLocks noGrp="1"/>
          </p:cNvSpPr>
          <p:nvPr>
            <p:ph idx="1"/>
          </p:nvPr>
        </p:nvSpPr>
        <p:spPr/>
        <p:txBody>
          <a:bodyPr>
            <a:normAutofit fontScale="92500" lnSpcReduction="20000"/>
          </a:bodyPr>
          <a:lstStyle/>
          <a:p>
            <a:r>
              <a:rPr lang="en-US" b="1" dirty="0" smtClean="0"/>
              <a:t>Dataset 2: Census Data and Demographics</a:t>
            </a:r>
            <a:endParaRPr lang="en-CA" b="1" dirty="0" smtClean="0"/>
          </a:p>
          <a:p>
            <a:pPr marL="0" indent="0">
              <a:buNone/>
            </a:pPr>
            <a:r>
              <a:rPr lang="en-US" sz="2000" i="1" dirty="0">
                <a:ln w="0"/>
                <a:solidFill>
                  <a:schemeClr val="accent1"/>
                </a:solidFill>
                <a:effectLst>
                  <a:outerShdw blurRad="38100" dist="25400" dir="5400000" algn="ctr" rotWithShape="0">
                    <a:srgbClr val="6E747A">
                      <a:alpha val="43000"/>
                    </a:srgbClr>
                  </a:outerShdw>
                </a:effectLst>
              </a:rPr>
              <a:t> </a:t>
            </a:r>
            <a:r>
              <a:rPr lang="en-US" sz="2000" i="1" dirty="0" smtClean="0">
                <a:ln w="0"/>
                <a:solidFill>
                  <a:schemeClr val="accent1"/>
                </a:solidFill>
                <a:effectLst>
                  <a:outerShdw blurRad="38100" dist="25400" dir="5400000" algn="ctr" rotWithShape="0">
                    <a:srgbClr val="6E747A">
                      <a:alpha val="43000"/>
                    </a:srgbClr>
                  </a:outerShdw>
                </a:effectLst>
              </a:rPr>
              <a:t>     Household Size</a:t>
            </a:r>
            <a:endParaRPr lang="en-CA" sz="2000" dirty="0">
              <a:ln w="0"/>
              <a:solidFill>
                <a:schemeClr val="accent1"/>
              </a:solidFill>
              <a:effectLst>
                <a:outerShdw blurRad="38100" dist="25400" dir="5400000" algn="ctr" rotWithShape="0">
                  <a:srgbClr val="6E747A">
                    <a:alpha val="43000"/>
                  </a:srgbClr>
                </a:outerShdw>
              </a:effectLst>
            </a:endParaRPr>
          </a:p>
          <a:p>
            <a:r>
              <a:rPr lang="en-US" sz="2000" i="1" dirty="0"/>
              <a:t>AVERAGE HOUSEHOLD SIZE OF OCCUPIED HOUSING UNITS BY TENURE - Universe: Occupied housing units</a:t>
            </a:r>
            <a:endParaRPr lang="en-CA" sz="2000" dirty="0"/>
          </a:p>
          <a:p>
            <a:r>
              <a:rPr lang="en-US" sz="2000" dirty="0"/>
              <a:t>Source: </a:t>
            </a:r>
            <a:r>
              <a:rPr lang="en-US" sz="2000" u="sng" dirty="0">
                <a:hlinkClick r:id="rId2"/>
              </a:rPr>
              <a:t>http://factfinder.census.gov/faces/tableservices/jsf/pages/productview.xhtml?pid=ACS_14_5YR_B25010&amp;prodType=table</a:t>
            </a:r>
            <a:endParaRPr lang="en-CA" sz="2000" dirty="0"/>
          </a:p>
          <a:p>
            <a:pPr marL="0" indent="0">
              <a:buNone/>
            </a:pPr>
            <a:r>
              <a:rPr lang="en-US" sz="2000" i="1" dirty="0" smtClean="0"/>
              <a:t>      </a:t>
            </a:r>
            <a:r>
              <a:rPr lang="en-US" sz="2000" i="1" dirty="0" smtClean="0">
                <a:ln w="0"/>
                <a:solidFill>
                  <a:schemeClr val="accent1"/>
                </a:solidFill>
                <a:effectLst>
                  <a:outerShdw blurRad="38100" dist="25400" dir="5400000" algn="ctr" rotWithShape="0">
                    <a:srgbClr val="6E747A">
                      <a:alpha val="43000"/>
                    </a:srgbClr>
                  </a:outerShdw>
                </a:effectLst>
              </a:rPr>
              <a:t>Structure </a:t>
            </a:r>
            <a:r>
              <a:rPr lang="en-US" sz="2000" i="1" dirty="0">
                <a:ln w="0"/>
                <a:solidFill>
                  <a:schemeClr val="accent1"/>
                </a:solidFill>
                <a:effectLst>
                  <a:outerShdw blurRad="38100" dist="25400" dir="5400000" algn="ctr" rotWithShape="0">
                    <a:srgbClr val="6E747A">
                      <a:alpha val="43000"/>
                    </a:srgbClr>
                  </a:outerShdw>
                </a:effectLst>
              </a:rPr>
              <a:t>Type and Ownership</a:t>
            </a:r>
            <a:endParaRPr lang="en-CA" sz="2000" dirty="0">
              <a:ln w="0"/>
              <a:solidFill>
                <a:schemeClr val="accent1"/>
              </a:solidFill>
              <a:effectLst>
                <a:outerShdw blurRad="38100" dist="25400" dir="5400000" algn="ctr" rotWithShape="0">
                  <a:srgbClr val="6E747A">
                    <a:alpha val="43000"/>
                  </a:srgbClr>
                </a:outerShdw>
              </a:effectLst>
            </a:endParaRPr>
          </a:p>
          <a:p>
            <a:r>
              <a:rPr lang="en-US" sz="2000" i="1" dirty="0"/>
              <a:t>TENURE BY UNITS IN STRUCTURE - Universe: Occupied housing units</a:t>
            </a:r>
            <a:endParaRPr lang="en-CA" sz="2000" dirty="0"/>
          </a:p>
          <a:p>
            <a:r>
              <a:rPr lang="en-US" sz="2000" dirty="0"/>
              <a:t>Source: </a:t>
            </a:r>
            <a:r>
              <a:rPr lang="en-US" sz="2000" u="sng" dirty="0">
                <a:hlinkClick r:id="rId3"/>
              </a:rPr>
              <a:t>http://factfinder.census.gov/faces/tableservices/jsf/pages/productview.xhtml?pid=ACS_14_5YR_B25032&amp;prodType=table</a:t>
            </a:r>
            <a:endParaRPr lang="en-CA" sz="2000" dirty="0"/>
          </a:p>
          <a:p>
            <a:pPr marL="0" indent="0">
              <a:buNone/>
            </a:pPr>
            <a:endParaRPr lang="en-CA" sz="2000" dirty="0" smtClean="0"/>
          </a:p>
          <a:p>
            <a:pPr marL="0" indent="0">
              <a:buNone/>
            </a:pPr>
            <a:endParaRPr lang="en-CA" sz="1900" dirty="0" smtClean="0"/>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355053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Dataset</a:t>
            </a:r>
            <a:endParaRPr lang="en-CA" b="1" dirty="0"/>
          </a:p>
        </p:txBody>
      </p:sp>
      <p:sp>
        <p:nvSpPr>
          <p:cNvPr id="14" name="Content Placeholder 13"/>
          <p:cNvSpPr>
            <a:spLocks noGrp="1"/>
          </p:cNvSpPr>
          <p:nvPr>
            <p:ph idx="1"/>
          </p:nvPr>
        </p:nvSpPr>
        <p:spPr/>
        <p:txBody>
          <a:bodyPr>
            <a:normAutofit/>
          </a:bodyPr>
          <a:lstStyle/>
          <a:p>
            <a:r>
              <a:rPr lang="en-US" b="1" dirty="0" smtClean="0"/>
              <a:t>Dataset 2: Census Data and Demographics</a:t>
            </a:r>
            <a:endParaRPr lang="en-CA" b="1" dirty="0" smtClean="0"/>
          </a:p>
          <a:p>
            <a:pPr marL="0" indent="0">
              <a:buNone/>
            </a:pPr>
            <a:r>
              <a:rPr lang="en-US" sz="2000" dirty="0"/>
              <a:t>All the data sets above where modified to provide Zip level demographic information. Although there were margin of errors in the American Finder data sets, they were not included in the final results.</a:t>
            </a:r>
            <a:endParaRPr lang="en-CA" sz="2000" dirty="0"/>
          </a:p>
          <a:p>
            <a:pPr marL="0" indent="0">
              <a:buNone/>
            </a:pPr>
            <a:endParaRPr lang="en-CA" sz="2000" dirty="0" smtClean="0"/>
          </a:p>
          <a:p>
            <a:pPr marL="0" indent="0">
              <a:buNone/>
            </a:pPr>
            <a:endParaRPr lang="en-CA" sz="1900" dirty="0" smtClean="0"/>
          </a:p>
          <a:p>
            <a:pPr marL="0" indent="0">
              <a:buNone/>
            </a:pPr>
            <a:endParaRPr lang="en-CA" dirty="0" smtClean="0"/>
          </a:p>
          <a:p>
            <a:pPr marL="0" indent="0">
              <a:buNone/>
            </a:pPr>
            <a:endParaRPr lang="en-CA" dirty="0"/>
          </a:p>
        </p:txBody>
      </p:sp>
      <p:pic>
        <p:nvPicPr>
          <p:cNvPr id="4" name="Picture 3"/>
          <p:cNvPicPr/>
          <p:nvPr/>
        </p:nvPicPr>
        <p:blipFill>
          <a:blip r:embed="rId2"/>
          <a:stretch>
            <a:fillRect/>
          </a:stretch>
        </p:blipFill>
        <p:spPr>
          <a:xfrm>
            <a:off x="1494650" y="4005064"/>
            <a:ext cx="9919367" cy="1368152"/>
          </a:xfrm>
          <a:prstGeom prst="rect">
            <a:avLst/>
          </a:prstGeom>
        </p:spPr>
      </p:pic>
    </p:spTree>
    <p:extLst>
      <p:ext uri="{BB962C8B-B14F-4D97-AF65-F5344CB8AC3E}">
        <p14:creationId xmlns:p14="http://schemas.microsoft.com/office/powerpoint/2010/main" val="181369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Approach</a:t>
            </a:r>
            <a:endParaRPr lang="en-US" b="1" dirty="0"/>
          </a:p>
        </p:txBody>
      </p:sp>
      <p:graphicFrame>
        <p:nvGraphicFramePr>
          <p:cNvPr id="5" name="Diagram 4"/>
          <p:cNvGraphicFramePr/>
          <p:nvPr>
            <p:extLst>
              <p:ext uri="{D42A27DB-BD31-4B8C-83A1-F6EECF244321}">
                <p14:modId xmlns:p14="http://schemas.microsoft.com/office/powerpoint/2010/main" val="1197370848"/>
              </p:ext>
            </p:extLst>
          </p:nvPr>
        </p:nvGraphicFramePr>
        <p:xfrm>
          <a:off x="2638028" y="2279197"/>
          <a:ext cx="7416824" cy="4234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522413" y="1865899"/>
            <a:ext cx="3013261" cy="369332"/>
          </a:xfrm>
          <a:prstGeom prst="rect">
            <a:avLst/>
          </a:prstGeom>
        </p:spPr>
        <p:txBody>
          <a:bodyPr wrap="none">
            <a:spAutoFit/>
          </a:bodyPr>
          <a:lstStyle/>
          <a:p>
            <a:r>
              <a:rPr lang="en-US" b="1" dirty="0"/>
              <a:t>Part 1 – Acceptance research</a:t>
            </a:r>
            <a:endParaRPr lang="en-CA" b="1"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Approach</a:t>
            </a:r>
            <a:endParaRPr lang="en-US" b="1" dirty="0"/>
          </a:p>
        </p:txBody>
      </p:sp>
      <p:sp>
        <p:nvSpPr>
          <p:cNvPr id="6" name="Rectangle 5"/>
          <p:cNvSpPr/>
          <p:nvPr/>
        </p:nvSpPr>
        <p:spPr>
          <a:xfrm>
            <a:off x="1522413" y="1865899"/>
            <a:ext cx="3753272" cy="369332"/>
          </a:xfrm>
          <a:prstGeom prst="rect">
            <a:avLst/>
          </a:prstGeom>
        </p:spPr>
        <p:txBody>
          <a:bodyPr wrap="none">
            <a:spAutoFit/>
          </a:bodyPr>
          <a:lstStyle/>
          <a:p>
            <a:r>
              <a:rPr lang="en-US" b="1" dirty="0"/>
              <a:t>Part 2 – Predictive Models Research </a:t>
            </a:r>
            <a:endParaRPr lang="en-CA" b="1" dirty="0"/>
          </a:p>
        </p:txBody>
      </p:sp>
      <p:graphicFrame>
        <p:nvGraphicFramePr>
          <p:cNvPr id="7" name="Diagram 6"/>
          <p:cNvGraphicFramePr/>
          <p:nvPr>
            <p:extLst>
              <p:ext uri="{D42A27DB-BD31-4B8C-83A1-F6EECF244321}">
                <p14:modId xmlns:p14="http://schemas.microsoft.com/office/powerpoint/2010/main" val="4238953017"/>
              </p:ext>
            </p:extLst>
          </p:nvPr>
        </p:nvGraphicFramePr>
        <p:xfrm>
          <a:off x="2349996" y="2420888"/>
          <a:ext cx="7313841" cy="417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2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Results</a:t>
            </a:r>
            <a:endParaRPr lang="en-CA" b="1" dirty="0"/>
          </a:p>
        </p:txBody>
      </p:sp>
      <p:sp>
        <p:nvSpPr>
          <p:cNvPr id="14" name="Content Placeholder 13"/>
          <p:cNvSpPr>
            <a:spLocks noGrp="1"/>
          </p:cNvSpPr>
          <p:nvPr>
            <p:ph idx="1"/>
          </p:nvPr>
        </p:nvSpPr>
        <p:spPr/>
        <p:txBody>
          <a:bodyPr>
            <a:normAutofit/>
          </a:bodyPr>
          <a:lstStyle/>
          <a:p>
            <a:pPr marL="0" indent="0">
              <a:lnSpc>
                <a:spcPct val="100000"/>
              </a:lnSpc>
              <a:spcBef>
                <a:spcPts val="0"/>
              </a:spcBef>
              <a:buNone/>
            </a:pPr>
            <a:r>
              <a:rPr lang="en-US" sz="1600" dirty="0" smtClean="0"/>
              <a:t>First </a:t>
            </a:r>
            <a:r>
              <a:rPr lang="en-US" sz="1600" dirty="0"/>
              <a:t>we look at the first part of the analysis, Solar acceptance</a:t>
            </a:r>
            <a:r>
              <a:rPr lang="en-US" sz="1600" dirty="0" smtClean="0"/>
              <a:t>.</a:t>
            </a:r>
          </a:p>
          <a:p>
            <a:pPr marL="0" indent="0">
              <a:lnSpc>
                <a:spcPct val="100000"/>
              </a:lnSpc>
              <a:spcBef>
                <a:spcPts val="0"/>
              </a:spcBef>
              <a:buNone/>
            </a:pPr>
            <a:endParaRPr lang="en-CA" sz="1600" dirty="0"/>
          </a:p>
          <a:p>
            <a:pPr>
              <a:lnSpc>
                <a:spcPct val="100000"/>
              </a:lnSpc>
              <a:spcBef>
                <a:spcPts val="0"/>
              </a:spcBef>
            </a:pPr>
            <a:r>
              <a:rPr lang="en-US" sz="1600" dirty="0"/>
              <a:t>Below is a word cloud of tweet gather over a period of time containing search results for solar </a:t>
            </a:r>
            <a:r>
              <a:rPr lang="en-US" sz="1600" dirty="0" smtClean="0"/>
              <a:t>keywords</a:t>
            </a:r>
          </a:p>
          <a:p>
            <a:pPr>
              <a:lnSpc>
                <a:spcPct val="100000"/>
              </a:lnSpc>
              <a:spcBef>
                <a:spcPts val="0"/>
              </a:spcBef>
            </a:pPr>
            <a:r>
              <a:rPr lang="en-US" sz="1600" dirty="0"/>
              <a:t>As we can see here there are several positive words, associated with the search which lead us to </a:t>
            </a:r>
            <a:r>
              <a:rPr lang="en-US" sz="1600" dirty="0" smtClean="0"/>
              <a:t>believe there </a:t>
            </a:r>
            <a:r>
              <a:rPr lang="en-US" sz="1600" dirty="0"/>
              <a:t>is a positive “feeling” associated with solar energy.</a:t>
            </a:r>
            <a:endParaRPr lang="en-CA" sz="1600" dirty="0"/>
          </a:p>
          <a:p>
            <a:pPr>
              <a:lnSpc>
                <a:spcPct val="100000"/>
              </a:lnSpc>
              <a:spcBef>
                <a:spcPts val="0"/>
              </a:spcBef>
            </a:pPr>
            <a:r>
              <a:rPr lang="en-US" sz="1600" dirty="0"/>
              <a:t>Now we analyze the positive and negative words</a:t>
            </a:r>
            <a:endParaRPr lang="en-CA" sz="1600" dirty="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17948" y="3645024"/>
            <a:ext cx="3086735" cy="3028950"/>
          </a:xfrm>
          <a:prstGeom prst="rect">
            <a:avLst/>
          </a:prstGeom>
          <a:noFill/>
          <a:ln>
            <a:noFill/>
          </a:ln>
        </p:spPr>
      </p:pic>
      <p:pic>
        <p:nvPicPr>
          <p:cNvPr id="6" name="Picture 5"/>
          <p:cNvPicPr/>
          <p:nvPr/>
        </p:nvPicPr>
        <p:blipFill>
          <a:blip r:embed="rId3"/>
          <a:stretch>
            <a:fillRect/>
          </a:stretch>
        </p:blipFill>
        <p:spPr>
          <a:xfrm>
            <a:off x="5662364" y="3645024"/>
            <a:ext cx="4032448" cy="3024336"/>
          </a:xfrm>
          <a:prstGeom prst="rect">
            <a:avLst/>
          </a:prstGeom>
        </p:spPr>
      </p:pic>
    </p:spTree>
    <p:extLst>
      <p:ext uri="{BB962C8B-B14F-4D97-AF65-F5344CB8AC3E}">
        <p14:creationId xmlns:p14="http://schemas.microsoft.com/office/powerpoint/2010/main" val="82044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Results</a:t>
            </a:r>
            <a:endParaRPr lang="en-CA" b="1" dirty="0"/>
          </a:p>
        </p:txBody>
      </p:sp>
      <p:sp>
        <p:nvSpPr>
          <p:cNvPr id="14" name="Content Placeholder 13"/>
          <p:cNvSpPr>
            <a:spLocks noGrp="1"/>
          </p:cNvSpPr>
          <p:nvPr>
            <p:ph idx="1"/>
          </p:nvPr>
        </p:nvSpPr>
        <p:spPr/>
        <p:txBody>
          <a:bodyPr>
            <a:normAutofit/>
          </a:bodyPr>
          <a:lstStyle/>
          <a:p>
            <a:pPr marL="0" indent="0">
              <a:buNone/>
            </a:pPr>
            <a:r>
              <a:rPr lang="en-CA" b="1" dirty="0" smtClean="0"/>
              <a:t>Analysis </a:t>
            </a:r>
            <a:r>
              <a:rPr lang="en-CA" b="1" dirty="0"/>
              <a:t>the data sets and </a:t>
            </a:r>
            <a:r>
              <a:rPr lang="en-CA" b="1" dirty="0" smtClean="0"/>
              <a:t>relationships</a:t>
            </a:r>
          </a:p>
          <a:p>
            <a:r>
              <a:rPr lang="en-US" sz="1200" dirty="0"/>
              <a:t>Figure 1: shows a higher number of installations are present when the percentage of detached homes is higher, this makes sense since majority of residential installation are for detached homes</a:t>
            </a:r>
            <a:r>
              <a:rPr lang="en-US" sz="1200" dirty="0" smtClean="0"/>
              <a:t>.</a:t>
            </a:r>
          </a:p>
          <a:p>
            <a:r>
              <a:rPr lang="en-US" sz="1200" dirty="0"/>
              <a:t>Figure 2: shows the relation between installations and Income, here we can see there are a high number of installations for customer with incomes around the $100,000, this shows that solar installations although have come down in price in recent years, customers still need a significant income, it also shows how customers with an income of $100,000 are more likely to purchase solar panels.</a:t>
            </a:r>
            <a:endParaRPr lang="en-CA" sz="1200" dirty="0"/>
          </a:p>
          <a:p>
            <a:endParaRPr lang="en-CA" sz="2000" dirty="0"/>
          </a:p>
          <a:p>
            <a:pPr marL="0" indent="0">
              <a:buNone/>
            </a:pPr>
            <a:endParaRPr lang="en-CA" sz="2000" dirty="0" smtClean="0"/>
          </a:p>
          <a:p>
            <a:pPr marL="0" indent="0">
              <a:buNone/>
            </a:pPr>
            <a:endParaRPr lang="en-CA" sz="1900" dirty="0" smtClean="0"/>
          </a:p>
          <a:p>
            <a:pPr marL="0" indent="0">
              <a:buNone/>
            </a:pPr>
            <a:endParaRPr lang="en-CA" dirty="0" smtClean="0"/>
          </a:p>
          <a:p>
            <a:pPr marL="0" indent="0">
              <a:buNone/>
            </a:pPr>
            <a:endParaRPr lang="en-CA" dirty="0"/>
          </a:p>
        </p:txBody>
      </p:sp>
      <p:pic>
        <p:nvPicPr>
          <p:cNvPr id="5" name="Picture 4"/>
          <p:cNvPicPr/>
          <p:nvPr/>
        </p:nvPicPr>
        <p:blipFill>
          <a:blip r:embed="rId2"/>
          <a:stretch>
            <a:fillRect/>
          </a:stretch>
        </p:blipFill>
        <p:spPr>
          <a:xfrm>
            <a:off x="1629916" y="3858602"/>
            <a:ext cx="3829703" cy="2872641"/>
          </a:xfrm>
          <a:prstGeom prst="rect">
            <a:avLst/>
          </a:prstGeom>
        </p:spPr>
      </p:pic>
      <p:pic>
        <p:nvPicPr>
          <p:cNvPr id="6" name="Picture 5"/>
          <p:cNvPicPr/>
          <p:nvPr/>
        </p:nvPicPr>
        <p:blipFill rotWithShape="1">
          <a:blip r:embed="rId3"/>
          <a:srcRect t="5359"/>
          <a:stretch/>
        </p:blipFill>
        <p:spPr bwMode="auto">
          <a:xfrm>
            <a:off x="6238428" y="3858602"/>
            <a:ext cx="3960440" cy="2811045"/>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4713423" y="3819090"/>
            <a:ext cx="757067" cy="286617"/>
          </a:xfrm>
          <a:prstGeom prst="rect">
            <a:avLst/>
          </a:prstGeom>
        </p:spPr>
        <p:txBody>
          <a:bodyPr wrap="none">
            <a:spAutoFit/>
          </a:bodyPr>
          <a:lstStyle/>
          <a:p>
            <a:pPr>
              <a:lnSpc>
                <a:spcPct val="115000"/>
              </a:lnSpc>
              <a:spcBef>
                <a:spcPts val="200"/>
              </a:spcBef>
              <a:spcAft>
                <a:spcPts val="0"/>
              </a:spcAft>
            </a:pPr>
            <a:r>
              <a:rPr lang="en-US" sz="1200" b="1" i="1" dirty="0" smtClean="0">
                <a:solidFill>
                  <a:srgbClr val="365F91"/>
                </a:solidFill>
                <a:latin typeface="Cambria" panose="02040503050406030204" pitchFamily="18" charset="0"/>
                <a:ea typeface="MS Gothic" panose="020B0609070205080204" pitchFamily="49" charset="-128"/>
                <a:cs typeface="Times New Roman" panose="02020603050405020304" pitchFamily="18" charset="0"/>
              </a:rPr>
              <a:t>Figure 1</a:t>
            </a:r>
            <a:endParaRPr lang="en-CA"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8" name="Rectangle 7"/>
          <p:cNvSpPr/>
          <p:nvPr/>
        </p:nvSpPr>
        <p:spPr>
          <a:xfrm>
            <a:off x="9441801" y="3819090"/>
            <a:ext cx="757067" cy="286617"/>
          </a:xfrm>
          <a:prstGeom prst="rect">
            <a:avLst/>
          </a:prstGeom>
        </p:spPr>
        <p:txBody>
          <a:bodyPr wrap="none">
            <a:spAutoFit/>
          </a:bodyPr>
          <a:lstStyle/>
          <a:p>
            <a:pPr>
              <a:lnSpc>
                <a:spcPct val="115000"/>
              </a:lnSpc>
              <a:spcBef>
                <a:spcPts val="200"/>
              </a:spcBef>
              <a:spcAft>
                <a:spcPts val="0"/>
              </a:spcAft>
            </a:pPr>
            <a:r>
              <a:rPr lang="en-US" sz="1200" b="1" i="1" dirty="0" smtClean="0">
                <a:solidFill>
                  <a:srgbClr val="365F91"/>
                </a:solidFill>
                <a:latin typeface="Cambria" panose="02040503050406030204" pitchFamily="18" charset="0"/>
                <a:ea typeface="MS Gothic" panose="020B0609070205080204" pitchFamily="49" charset="-128"/>
                <a:cs typeface="Times New Roman" panose="02020603050405020304" pitchFamily="18" charset="0"/>
              </a:rPr>
              <a:t>Figure 2</a:t>
            </a:r>
            <a:endParaRPr lang="en-CA"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24211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Results</a:t>
            </a:r>
            <a:endParaRPr lang="en-CA" b="1" dirty="0"/>
          </a:p>
        </p:txBody>
      </p:sp>
      <p:sp>
        <p:nvSpPr>
          <p:cNvPr id="14" name="Content Placeholder 13"/>
          <p:cNvSpPr>
            <a:spLocks noGrp="1"/>
          </p:cNvSpPr>
          <p:nvPr>
            <p:ph idx="1"/>
          </p:nvPr>
        </p:nvSpPr>
        <p:spPr/>
        <p:txBody>
          <a:bodyPr>
            <a:normAutofit/>
          </a:bodyPr>
          <a:lstStyle/>
          <a:p>
            <a:pPr marL="0" indent="0">
              <a:lnSpc>
                <a:spcPct val="100000"/>
              </a:lnSpc>
              <a:spcBef>
                <a:spcPts val="0"/>
              </a:spcBef>
              <a:buNone/>
            </a:pPr>
            <a:r>
              <a:rPr lang="en-US" sz="1600" dirty="0" smtClean="0">
                <a:ln w="0"/>
                <a:solidFill>
                  <a:schemeClr val="accent1"/>
                </a:solidFill>
                <a:effectLst>
                  <a:outerShdw blurRad="38100" dist="25400" dir="5400000" algn="ctr" rotWithShape="0">
                    <a:srgbClr val="6E747A">
                      <a:alpha val="43000"/>
                    </a:srgbClr>
                  </a:outerShdw>
                </a:effectLst>
              </a:rPr>
              <a:t>Predictive Models</a:t>
            </a:r>
          </a:p>
          <a:p>
            <a:r>
              <a:rPr lang="en-US" sz="1600" dirty="0" smtClean="0"/>
              <a:t>Based </a:t>
            </a:r>
            <a:r>
              <a:rPr lang="en-US" sz="1600" dirty="0"/>
              <a:t>on this we would assume the acceptance and sentiment for Solar Power is positive, next we look at how to predict if someone is more likely to purchase solar installations.</a:t>
            </a:r>
            <a:endParaRPr lang="en-CA" sz="1600" dirty="0"/>
          </a:p>
          <a:p>
            <a:pPr>
              <a:lnSpc>
                <a:spcPct val="100000"/>
              </a:lnSpc>
              <a:spcBef>
                <a:spcPts val="600"/>
              </a:spcBef>
            </a:pPr>
            <a:r>
              <a:rPr lang="en-US" sz="1600" dirty="0"/>
              <a:t>During the analysis we looked at four main models: </a:t>
            </a:r>
            <a:endParaRPr lang="en-CA" sz="1600" dirty="0"/>
          </a:p>
          <a:p>
            <a:pPr lvl="1">
              <a:lnSpc>
                <a:spcPct val="100000"/>
              </a:lnSpc>
              <a:spcBef>
                <a:spcPts val="600"/>
              </a:spcBef>
            </a:pPr>
            <a:r>
              <a:rPr lang="en-US" sz="1200" dirty="0"/>
              <a:t>Logistic</a:t>
            </a:r>
            <a:endParaRPr lang="en-CA" sz="1200" dirty="0"/>
          </a:p>
          <a:p>
            <a:pPr lvl="1">
              <a:lnSpc>
                <a:spcPct val="100000"/>
              </a:lnSpc>
              <a:spcBef>
                <a:spcPts val="600"/>
              </a:spcBef>
            </a:pPr>
            <a:r>
              <a:rPr lang="en-US" sz="1200" dirty="0"/>
              <a:t>Multivariate</a:t>
            </a:r>
            <a:endParaRPr lang="en-CA" sz="1200" dirty="0"/>
          </a:p>
          <a:p>
            <a:pPr lvl="1">
              <a:lnSpc>
                <a:spcPct val="100000"/>
              </a:lnSpc>
              <a:spcBef>
                <a:spcPts val="600"/>
              </a:spcBef>
            </a:pPr>
            <a:r>
              <a:rPr lang="en-US" sz="1200" dirty="0"/>
              <a:t>Random Forest </a:t>
            </a:r>
            <a:endParaRPr lang="en-CA" sz="1200" dirty="0"/>
          </a:p>
          <a:p>
            <a:pPr lvl="1">
              <a:lnSpc>
                <a:spcPct val="100000"/>
              </a:lnSpc>
              <a:spcBef>
                <a:spcPts val="600"/>
              </a:spcBef>
            </a:pPr>
            <a:r>
              <a:rPr lang="en-US" sz="1200" dirty="0"/>
              <a:t>Naïve </a:t>
            </a:r>
            <a:r>
              <a:rPr lang="en-US" sz="1200" dirty="0" smtClean="0"/>
              <a:t>Bayes</a:t>
            </a:r>
            <a:r>
              <a:rPr lang="en-US" sz="1200" dirty="0"/>
              <a:t>.</a:t>
            </a:r>
            <a:endParaRPr lang="en-CA" sz="1000" dirty="0" smtClean="0"/>
          </a:p>
          <a:p>
            <a:pPr marL="0" indent="0">
              <a:lnSpc>
                <a:spcPct val="100000"/>
              </a:lnSpc>
              <a:spcBef>
                <a:spcPts val="600"/>
              </a:spcBef>
              <a:buNone/>
            </a:pPr>
            <a:r>
              <a:rPr lang="en-CA" sz="1400" dirty="0" smtClean="0"/>
              <a:t>	</a:t>
            </a:r>
          </a:p>
          <a:p>
            <a:pPr marL="0" indent="0">
              <a:lnSpc>
                <a:spcPct val="100000"/>
              </a:lnSpc>
              <a:spcBef>
                <a:spcPts val="600"/>
              </a:spcBef>
              <a:buNone/>
            </a:pPr>
            <a:r>
              <a:rPr lang="en-US" sz="1400" b="1" dirty="0"/>
              <a:t>Using 5 variables to predict Solar Installed</a:t>
            </a:r>
            <a:endParaRPr lang="en-CA" sz="1400" b="1" dirty="0"/>
          </a:p>
          <a:p>
            <a:pPr lvl="1">
              <a:lnSpc>
                <a:spcPct val="100000"/>
              </a:lnSpc>
              <a:spcBef>
                <a:spcPts val="600"/>
              </a:spcBef>
            </a:pPr>
            <a:r>
              <a:rPr lang="en-US" sz="1000" dirty="0"/>
              <a:t>Households</a:t>
            </a:r>
            <a:endParaRPr lang="en-CA" sz="1000" dirty="0"/>
          </a:p>
          <a:p>
            <a:pPr lvl="1">
              <a:lnSpc>
                <a:spcPct val="100000"/>
              </a:lnSpc>
              <a:spcBef>
                <a:spcPts val="600"/>
              </a:spcBef>
            </a:pPr>
            <a:r>
              <a:rPr lang="en-US" sz="1000" dirty="0" err="1"/>
              <a:t>AverageIncome</a:t>
            </a:r>
            <a:endParaRPr lang="en-CA" sz="1000" dirty="0"/>
          </a:p>
          <a:p>
            <a:pPr lvl="1">
              <a:lnSpc>
                <a:spcPct val="100000"/>
              </a:lnSpc>
              <a:spcBef>
                <a:spcPts val="600"/>
              </a:spcBef>
            </a:pPr>
            <a:r>
              <a:rPr lang="en-US" sz="1000" dirty="0" err="1"/>
              <a:t>Average.HH.Size</a:t>
            </a:r>
            <a:endParaRPr lang="en-CA" sz="1000" dirty="0"/>
          </a:p>
          <a:p>
            <a:pPr lvl="1">
              <a:lnSpc>
                <a:spcPct val="100000"/>
              </a:lnSpc>
              <a:spcBef>
                <a:spcPts val="600"/>
              </a:spcBef>
            </a:pPr>
            <a:r>
              <a:rPr lang="en-US" sz="1000" dirty="0" err="1"/>
              <a:t>OwnerOccupancyPercentage</a:t>
            </a:r>
            <a:endParaRPr lang="en-CA" sz="1000" dirty="0"/>
          </a:p>
          <a:p>
            <a:pPr lvl="1">
              <a:lnSpc>
                <a:spcPct val="100000"/>
              </a:lnSpc>
              <a:spcBef>
                <a:spcPts val="600"/>
              </a:spcBef>
            </a:pPr>
            <a:r>
              <a:rPr lang="en-US" sz="1000" dirty="0" err="1"/>
              <a:t>OwnerDetachedpercentage</a:t>
            </a:r>
            <a:r>
              <a:rPr lang="en-US" sz="1000" dirty="0"/>
              <a:t>  </a:t>
            </a:r>
            <a:endParaRPr lang="en-CA" sz="1000" dirty="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a:p>
        </p:txBody>
      </p:sp>
    </p:spTree>
    <p:extLst>
      <p:ext uri="{BB962C8B-B14F-4D97-AF65-F5344CB8AC3E}">
        <p14:creationId xmlns:p14="http://schemas.microsoft.com/office/powerpoint/2010/main" val="38231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Results</a:t>
            </a:r>
            <a:endParaRPr lang="en-CA" b="1" dirty="0"/>
          </a:p>
        </p:txBody>
      </p:sp>
      <p:sp>
        <p:nvSpPr>
          <p:cNvPr id="14" name="Content Placeholder 13"/>
          <p:cNvSpPr>
            <a:spLocks noGrp="1"/>
          </p:cNvSpPr>
          <p:nvPr>
            <p:ph idx="1"/>
          </p:nvPr>
        </p:nvSpPr>
        <p:spPr/>
        <p:txBody>
          <a:bodyPr>
            <a:normAutofit/>
          </a:bodyPr>
          <a:lstStyle/>
          <a:p>
            <a:pPr marL="0" indent="0">
              <a:lnSpc>
                <a:spcPct val="100000"/>
              </a:lnSpc>
              <a:spcBef>
                <a:spcPts val="0"/>
              </a:spcBef>
              <a:buNone/>
            </a:pPr>
            <a:r>
              <a:rPr lang="en-US" sz="1600" dirty="0" smtClean="0">
                <a:ln w="0"/>
                <a:solidFill>
                  <a:schemeClr val="accent1"/>
                </a:solidFill>
                <a:effectLst>
                  <a:outerShdw blurRad="38100" dist="25400" dir="5400000" algn="ctr" rotWithShape="0">
                    <a:srgbClr val="6E747A">
                      <a:alpha val="43000"/>
                    </a:srgbClr>
                  </a:outerShdw>
                </a:effectLst>
              </a:rPr>
              <a:t>Plotting the results</a:t>
            </a:r>
          </a:p>
          <a:p>
            <a:r>
              <a:rPr lang="en-US" sz="1600" dirty="0" err="1" smtClean="0"/>
              <a:t>Threre</a:t>
            </a:r>
            <a:r>
              <a:rPr lang="en-US" sz="1600" dirty="0" smtClean="0"/>
              <a:t> is a great benefit of using an </a:t>
            </a:r>
            <a:r>
              <a:rPr lang="en-US" sz="1600" dirty="0"/>
              <a:t>ROC curve to evaluate a classifier instead of a simpler metric such as misclassification rate, in that an ROC curve visualizes all possible classification thresholds, whereas misclassification rate only represents error rate for a single threshold.</a:t>
            </a:r>
            <a:endParaRPr lang="en-CA" sz="1600" dirty="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smtClean="0"/>
          </a:p>
          <a:p>
            <a:pPr marL="0" indent="0">
              <a:lnSpc>
                <a:spcPct val="100000"/>
              </a:lnSpc>
              <a:spcBef>
                <a:spcPts val="0"/>
              </a:spcBef>
              <a:buNone/>
            </a:pPr>
            <a:endParaRPr lang="en-CA" sz="1400" dirty="0"/>
          </a:p>
        </p:txBody>
      </p:sp>
      <p:pic>
        <p:nvPicPr>
          <p:cNvPr id="7" name="Picture 6"/>
          <p:cNvPicPr/>
          <p:nvPr/>
        </p:nvPicPr>
        <p:blipFill>
          <a:blip r:embed="rId2"/>
          <a:stretch>
            <a:fillRect/>
          </a:stretch>
        </p:blipFill>
        <p:spPr>
          <a:xfrm>
            <a:off x="1845940" y="3212976"/>
            <a:ext cx="4627984" cy="3470988"/>
          </a:xfrm>
          <a:prstGeom prst="rect">
            <a:avLst/>
          </a:prstGeom>
        </p:spPr>
      </p:pic>
      <p:sp>
        <p:nvSpPr>
          <p:cNvPr id="17" name="TextBox 16"/>
          <p:cNvSpPr txBox="1"/>
          <p:nvPr/>
        </p:nvSpPr>
        <p:spPr>
          <a:xfrm>
            <a:off x="7030516" y="4149080"/>
            <a:ext cx="3373751" cy="1200329"/>
          </a:xfrm>
          <a:prstGeom prst="rect">
            <a:avLst/>
          </a:prstGeom>
          <a:noFill/>
        </p:spPr>
        <p:txBody>
          <a:bodyPr wrap="square" rtlCol="0">
            <a:spAutoFit/>
          </a:bodyPr>
          <a:lstStyle/>
          <a:p>
            <a:r>
              <a:rPr lang="en-CA" dirty="0" smtClean="0">
                <a:solidFill>
                  <a:srgbClr val="00B050"/>
                </a:solidFill>
              </a:rPr>
              <a:t>Logistic:		0.7873707	</a:t>
            </a:r>
          </a:p>
          <a:p>
            <a:r>
              <a:rPr lang="en-CA" dirty="0" smtClean="0">
                <a:solidFill>
                  <a:schemeClr val="bg1">
                    <a:lumMod val="50000"/>
                    <a:lumOff val="50000"/>
                  </a:schemeClr>
                </a:solidFill>
              </a:rPr>
              <a:t>Multivariate: 	0.7530163</a:t>
            </a:r>
          </a:p>
          <a:p>
            <a:r>
              <a:rPr lang="en-CA" dirty="0" smtClean="0">
                <a:solidFill>
                  <a:schemeClr val="bg2">
                    <a:lumMod val="50000"/>
                    <a:lumOff val="50000"/>
                  </a:schemeClr>
                </a:solidFill>
              </a:rPr>
              <a:t>Random Forest:	0.9043915</a:t>
            </a:r>
          </a:p>
          <a:p>
            <a:r>
              <a:rPr lang="en-CA" dirty="0" smtClean="0">
                <a:solidFill>
                  <a:srgbClr val="FFFF00"/>
                </a:solidFill>
              </a:rPr>
              <a:t>Naïve Bayes: 	0.5636606</a:t>
            </a:r>
            <a:endParaRPr lang="en-CA" dirty="0">
              <a:solidFill>
                <a:srgbClr val="FFFF00"/>
              </a:solidFill>
            </a:endParaRPr>
          </a:p>
        </p:txBody>
      </p:sp>
    </p:spTree>
    <p:extLst>
      <p:ext uri="{BB962C8B-B14F-4D97-AF65-F5344CB8AC3E}">
        <p14:creationId xmlns:p14="http://schemas.microsoft.com/office/powerpoint/2010/main" val="337997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Results</a:t>
            </a:r>
            <a:endParaRPr lang="en-CA" b="1" dirty="0"/>
          </a:p>
        </p:txBody>
      </p:sp>
      <p:sp>
        <p:nvSpPr>
          <p:cNvPr id="14" name="Content Placeholder 13"/>
          <p:cNvSpPr>
            <a:spLocks noGrp="1"/>
          </p:cNvSpPr>
          <p:nvPr>
            <p:ph idx="1"/>
          </p:nvPr>
        </p:nvSpPr>
        <p:spPr/>
        <p:txBody>
          <a:bodyPr>
            <a:normAutofit/>
          </a:bodyPr>
          <a:lstStyle/>
          <a:p>
            <a:pPr marL="0" indent="0">
              <a:buNone/>
            </a:pPr>
            <a:r>
              <a:rPr lang="en-US" i="1" dirty="0">
                <a:ln w="0"/>
                <a:solidFill>
                  <a:schemeClr val="accent1"/>
                </a:solidFill>
                <a:effectLst>
                  <a:outerShdw blurRad="38100" dist="25400" dir="5400000" algn="ctr" rotWithShape="0">
                    <a:srgbClr val="6E747A">
                      <a:alpha val="43000"/>
                    </a:srgbClr>
                  </a:outerShdw>
                </a:effectLst>
              </a:rPr>
              <a:t>Random Forest</a:t>
            </a:r>
            <a:endParaRPr lang="en-CA" i="1" dirty="0">
              <a:ln w="0"/>
              <a:solidFill>
                <a:schemeClr val="accent1"/>
              </a:solidFill>
              <a:effectLst>
                <a:outerShdw blurRad="38100" dist="25400" dir="5400000" algn="ctr" rotWithShape="0">
                  <a:srgbClr val="6E747A">
                    <a:alpha val="43000"/>
                  </a:srgbClr>
                </a:outerShdw>
              </a:effectLst>
            </a:endParaRPr>
          </a:p>
          <a:p>
            <a:r>
              <a:rPr lang="en-US" sz="1600" dirty="0"/>
              <a:t>Random Forest performed better than the Logistic, Multivariate and Naïve </a:t>
            </a:r>
            <a:r>
              <a:rPr lang="en-US" sz="1600" dirty="0" smtClean="0"/>
              <a:t>Bayes </a:t>
            </a:r>
            <a:r>
              <a:rPr lang="en-US" sz="1600" dirty="0"/>
              <a:t>models. This means the Random forest classifier has done a better job at separating the </a:t>
            </a:r>
            <a:r>
              <a:rPr lang="en-US" sz="1600" dirty="0" smtClean="0"/>
              <a:t>classes. We </a:t>
            </a:r>
            <a:r>
              <a:rPr lang="en-US" sz="1600" dirty="0"/>
              <a:t>would use Random Forest to predict whether or not a person is more or less likely based on the variables </a:t>
            </a:r>
            <a:endParaRPr lang="en-US" sz="1600" dirty="0" smtClean="0"/>
          </a:p>
          <a:p>
            <a:r>
              <a:rPr lang="en-US" sz="1600" dirty="0"/>
              <a:t>Based on the performance of each model, it was determined that the Random Forest Model was the best performing model with a 90.4% accuracy and did  very good job at separating the classes.</a:t>
            </a:r>
            <a:endParaRPr lang="en-CA" sz="1600" dirty="0"/>
          </a:p>
          <a:p>
            <a:endParaRPr lang="en-CA" sz="1600" dirty="0"/>
          </a:p>
          <a:p>
            <a:pPr marL="0" indent="0">
              <a:buNone/>
            </a:pPr>
            <a:endParaRPr lang="en-CA" dirty="0"/>
          </a:p>
        </p:txBody>
      </p:sp>
      <p:pic>
        <p:nvPicPr>
          <p:cNvPr id="4" name="Picture 3"/>
          <p:cNvPicPr/>
          <p:nvPr/>
        </p:nvPicPr>
        <p:blipFill>
          <a:blip r:embed="rId2"/>
          <a:stretch>
            <a:fillRect/>
          </a:stretch>
        </p:blipFill>
        <p:spPr>
          <a:xfrm>
            <a:off x="3934172" y="4005064"/>
            <a:ext cx="3673213" cy="2754759"/>
          </a:xfrm>
          <a:prstGeom prst="rect">
            <a:avLst/>
          </a:prstGeom>
        </p:spPr>
      </p:pic>
    </p:spTree>
    <p:extLst>
      <p:ext uri="{BB962C8B-B14F-4D97-AF65-F5344CB8AC3E}">
        <p14:creationId xmlns:p14="http://schemas.microsoft.com/office/powerpoint/2010/main" val="228705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Conclusions</a:t>
            </a:r>
            <a:endParaRPr lang="en-CA" b="1" dirty="0"/>
          </a:p>
        </p:txBody>
      </p:sp>
      <p:sp>
        <p:nvSpPr>
          <p:cNvPr id="14" name="Content Placeholder 13"/>
          <p:cNvSpPr>
            <a:spLocks noGrp="1"/>
          </p:cNvSpPr>
          <p:nvPr>
            <p:ph idx="1"/>
          </p:nvPr>
        </p:nvSpPr>
        <p:spPr/>
        <p:txBody>
          <a:bodyPr>
            <a:normAutofit/>
          </a:bodyPr>
          <a:lstStyle/>
          <a:p>
            <a:r>
              <a:rPr lang="en-US" dirty="0"/>
              <a:t>In this report, I have considered several demographic variables for predicting and selecting suitable areas with a higher probability within New York for potential residents to have solar installations on their residential rooftops. I did analysis on </a:t>
            </a:r>
            <a:r>
              <a:rPr lang="en-US" dirty="0" smtClean="0"/>
              <a:t>the available </a:t>
            </a:r>
            <a:r>
              <a:rPr lang="en-US" dirty="0"/>
              <a:t>and usable demographic data from several census and open data </a:t>
            </a:r>
            <a:r>
              <a:rPr lang="en-US" dirty="0" smtClean="0"/>
              <a:t>sources</a:t>
            </a:r>
            <a:endParaRPr lang="en-CA" dirty="0"/>
          </a:p>
          <a:p>
            <a:r>
              <a:rPr lang="en-US" dirty="0"/>
              <a:t>Using Statistical models I made zip level estimates/predictions of the probability of solar installations, and generated some simple rules that can be implemented to target specific set of </a:t>
            </a:r>
            <a:r>
              <a:rPr lang="en-US" dirty="0" smtClean="0"/>
              <a:t>prospects</a:t>
            </a:r>
            <a:endParaRPr lang="en-CA" sz="1600" dirty="0"/>
          </a:p>
          <a:p>
            <a:pPr marL="0" indent="0">
              <a:buNone/>
            </a:pPr>
            <a:endParaRPr lang="en-CA" dirty="0"/>
          </a:p>
        </p:txBody>
      </p:sp>
    </p:spTree>
    <p:extLst>
      <p:ext uri="{BB962C8B-B14F-4D97-AF65-F5344CB8AC3E}">
        <p14:creationId xmlns:p14="http://schemas.microsoft.com/office/powerpoint/2010/main" val="258049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Sentiment and Demographic indicators</a:t>
            </a:r>
            <a:endParaRPr lang="en-US" dirty="0"/>
          </a:p>
        </p:txBody>
      </p:sp>
      <p:sp>
        <p:nvSpPr>
          <p:cNvPr id="14" name="Content Placeholder 13"/>
          <p:cNvSpPr>
            <a:spLocks noGrp="1"/>
          </p:cNvSpPr>
          <p:nvPr>
            <p:ph idx="1"/>
          </p:nvPr>
        </p:nvSpPr>
        <p:spPr/>
        <p:txBody>
          <a:bodyPr/>
          <a:lstStyle/>
          <a:p>
            <a:r>
              <a:rPr lang="en-US" dirty="0" smtClean="0"/>
              <a:t>Why Solar </a:t>
            </a:r>
            <a:endParaRPr lang="en-US" dirty="0" smtClean="0"/>
          </a:p>
          <a:p>
            <a:r>
              <a:rPr lang="en-US" dirty="0" smtClean="0"/>
              <a:t>Twitter analysis </a:t>
            </a:r>
            <a:endParaRPr lang="en-US" dirty="0" smtClean="0"/>
          </a:p>
          <a:p>
            <a:r>
              <a:rPr lang="en-US" dirty="0" smtClean="0"/>
              <a:t>Demographic indicators for Solar installation propensity</a:t>
            </a:r>
            <a:endParaRPr lang="en-US" dirty="0" smtClean="0"/>
          </a:p>
          <a:p>
            <a:r>
              <a:rPr lang="en-US" dirty="0" smtClean="0"/>
              <a:t>Predictive Models</a:t>
            </a:r>
          </a:p>
          <a:p>
            <a:r>
              <a:rPr lang="en-US" dirty="0" smtClean="0"/>
              <a:t>Conclusion</a:t>
            </a:r>
            <a:r>
              <a:rPr lang="en-US" dirty="0" smtClean="0"/>
              <a:t> </a:t>
            </a:r>
          </a:p>
          <a:p>
            <a:r>
              <a:rPr lang="en-US" dirty="0" smtClean="0"/>
              <a:t>Future work </a:t>
            </a:r>
          </a:p>
          <a:p>
            <a:pPr marL="0" indent="0">
              <a:buNone/>
            </a:pP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Conclusions</a:t>
            </a:r>
            <a:endParaRPr lang="en-CA" b="1" dirty="0"/>
          </a:p>
        </p:txBody>
      </p:sp>
      <p:sp>
        <p:nvSpPr>
          <p:cNvPr id="14" name="Content Placeholder 13"/>
          <p:cNvSpPr>
            <a:spLocks noGrp="1"/>
          </p:cNvSpPr>
          <p:nvPr>
            <p:ph idx="1"/>
          </p:nvPr>
        </p:nvSpPr>
        <p:spPr/>
        <p:txBody>
          <a:bodyPr>
            <a:normAutofit/>
          </a:bodyPr>
          <a:lstStyle/>
          <a:p>
            <a:r>
              <a:rPr lang="en-US" sz="1600" dirty="0"/>
              <a:t>During the analysis I was able to determine that areas where there is a higher penetration of detached homes, where there is a higher number of households and higher income are more likely to have </a:t>
            </a:r>
            <a:r>
              <a:rPr lang="en-US" sz="1600" dirty="0" smtClean="0"/>
              <a:t>installations</a:t>
            </a:r>
            <a:endParaRPr lang="en-CA" sz="1600" dirty="0"/>
          </a:p>
          <a:p>
            <a:r>
              <a:rPr lang="en-US" sz="1600" dirty="0"/>
              <a:t>The green areas in the map below show the targeted Zips for solar installations</a:t>
            </a:r>
            <a:endParaRPr lang="en-CA" sz="1600" dirty="0"/>
          </a:p>
          <a:p>
            <a:pPr marL="0" indent="0">
              <a:buNone/>
            </a:pPr>
            <a:endParaRPr lang="en-CA" dirty="0"/>
          </a:p>
        </p:txBody>
      </p:sp>
      <p:pic>
        <p:nvPicPr>
          <p:cNvPr id="4" name="Picture 3"/>
          <p:cNvPicPr/>
          <p:nvPr/>
        </p:nvPicPr>
        <p:blipFill rotWithShape="1">
          <a:blip r:embed="rId2"/>
          <a:srcRect t="1889" b="23333"/>
          <a:stretch/>
        </p:blipFill>
        <p:spPr bwMode="auto">
          <a:xfrm>
            <a:off x="2782044" y="3039281"/>
            <a:ext cx="6259385" cy="3658793"/>
          </a:xfrm>
          <a:prstGeom prst="rect">
            <a:avLst/>
          </a:prstGeom>
          <a:ln>
            <a:noFill/>
          </a:ln>
          <a:extLst>
            <a:ext uri="{53640926-AAD7-44D8-BBD7-CCE9431645EC}">
              <a14:shadowObscured xmlns:a14="http://schemas.microsoft.com/office/drawing/2010/main"/>
            </a:ext>
          </a:extLst>
        </p:spPr>
      </p:pic>
      <p:sp>
        <p:nvSpPr>
          <p:cNvPr id="2" name="Rounded Rectangle 1"/>
          <p:cNvSpPr/>
          <p:nvPr/>
        </p:nvSpPr>
        <p:spPr>
          <a:xfrm>
            <a:off x="5983744" y="5589240"/>
            <a:ext cx="1190788" cy="792088"/>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ounded Rectangle 5"/>
          <p:cNvSpPr/>
          <p:nvPr/>
        </p:nvSpPr>
        <p:spPr>
          <a:xfrm>
            <a:off x="4006180" y="4653136"/>
            <a:ext cx="648072" cy="43108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ounded Rectangle 6"/>
          <p:cNvSpPr/>
          <p:nvPr/>
        </p:nvSpPr>
        <p:spPr>
          <a:xfrm>
            <a:off x="3489097" y="5184371"/>
            <a:ext cx="648072" cy="43108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ounded Rectangle 7"/>
          <p:cNvSpPr/>
          <p:nvPr/>
        </p:nvSpPr>
        <p:spPr>
          <a:xfrm>
            <a:off x="4465063" y="6381327"/>
            <a:ext cx="783652" cy="20844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22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Future Work </a:t>
            </a:r>
            <a:endParaRPr lang="en-CA" b="1" dirty="0"/>
          </a:p>
        </p:txBody>
      </p:sp>
      <p:sp>
        <p:nvSpPr>
          <p:cNvPr id="14" name="Content Placeholder 13"/>
          <p:cNvSpPr>
            <a:spLocks noGrp="1"/>
          </p:cNvSpPr>
          <p:nvPr>
            <p:ph idx="1"/>
          </p:nvPr>
        </p:nvSpPr>
        <p:spPr/>
        <p:txBody>
          <a:bodyPr>
            <a:normAutofit/>
          </a:bodyPr>
          <a:lstStyle/>
          <a:p>
            <a:r>
              <a:rPr lang="en-US" dirty="0" smtClean="0"/>
              <a:t>There </a:t>
            </a:r>
            <a:r>
              <a:rPr lang="en-US" dirty="0"/>
              <a:t>are many possible directions for future analyses, and it is my hope that the data there will be more data available from municipalities, utility providers, and solar energy researchers.</a:t>
            </a:r>
            <a:endParaRPr lang="en-CA" dirty="0"/>
          </a:p>
          <a:p>
            <a:r>
              <a:rPr lang="en-US" dirty="0"/>
              <a:t>There is also a potential to incorporate Lidar data to estimate rooftop area suitable for Solar development/installations. The Lidar data correlates to the elevation of the first object detected and creates a digital surface model for each city.</a:t>
            </a:r>
            <a:endParaRPr lang="en-CA" dirty="0"/>
          </a:p>
          <a:p>
            <a:pPr marL="0" indent="0">
              <a:buNone/>
            </a:pPr>
            <a:endParaRPr lang="en-CA" dirty="0"/>
          </a:p>
        </p:txBody>
      </p:sp>
    </p:spTree>
    <p:extLst>
      <p:ext uri="{BB962C8B-B14F-4D97-AF65-F5344CB8AC3E}">
        <p14:creationId xmlns:p14="http://schemas.microsoft.com/office/powerpoint/2010/main" val="96338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485900" y="2708920"/>
            <a:ext cx="9144001" cy="1371600"/>
          </a:xfrm>
        </p:spPr>
        <p:txBody>
          <a:bodyPr/>
          <a:lstStyle/>
          <a:p>
            <a:pPr algn="ctr"/>
            <a:r>
              <a:rPr lang="en-US" b="1" dirty="0" smtClean="0"/>
              <a:t>THANK YOU</a:t>
            </a:r>
            <a:endParaRPr lang="en-CA" b="1" dirty="0"/>
          </a:p>
        </p:txBody>
      </p:sp>
    </p:spTree>
    <p:extLst>
      <p:ext uri="{BB962C8B-B14F-4D97-AF65-F5344CB8AC3E}">
        <p14:creationId xmlns:p14="http://schemas.microsoft.com/office/powerpoint/2010/main" val="11368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Introduction</a:t>
            </a:r>
            <a:endParaRPr lang="en-CA" b="1" dirty="0"/>
          </a:p>
        </p:txBody>
      </p:sp>
      <p:sp>
        <p:nvSpPr>
          <p:cNvPr id="14" name="Content Placeholder 13"/>
          <p:cNvSpPr>
            <a:spLocks noGrp="1"/>
          </p:cNvSpPr>
          <p:nvPr>
            <p:ph idx="1"/>
          </p:nvPr>
        </p:nvSpPr>
        <p:spPr/>
        <p:txBody>
          <a:bodyPr/>
          <a:lstStyle/>
          <a:p>
            <a:pPr marL="0" indent="0">
              <a:buNone/>
            </a:pPr>
            <a:r>
              <a:rPr lang="en-US" dirty="0"/>
              <a:t>Roughly 20,000 MW of solar capacity is forecasted to come online over the next two years, doubling the country's existing solar capacity. Growth is expected to be broad-based, with more than 16 states expected to top the 100 MW mark in 2016, up from 9 states in 2014.</a:t>
            </a:r>
            <a:endParaRPr lang="en-CA" b="1" dirty="0"/>
          </a:p>
          <a:p>
            <a:pPr marL="0" indent="0">
              <a:buNone/>
            </a:pPr>
            <a:r>
              <a:rPr lang="en-US" dirty="0"/>
              <a:t>The purpose of this report is to analyze several variables that may </a:t>
            </a:r>
            <a:r>
              <a:rPr lang="en-US" dirty="0" smtClean="0"/>
              <a:t>help predict </a:t>
            </a:r>
            <a:r>
              <a:rPr lang="en-US" dirty="0"/>
              <a:t>what areas or consumers have a higher </a:t>
            </a:r>
            <a:r>
              <a:rPr lang="en-US" dirty="0" smtClean="0"/>
              <a:t>propensity to </a:t>
            </a:r>
            <a:r>
              <a:rPr lang="en-US" dirty="0"/>
              <a:t>have solar installations in their homes, also find the best places zip codes to have solar panels installed, concentrating in New </a:t>
            </a:r>
            <a:r>
              <a:rPr lang="en-US" dirty="0" smtClean="0"/>
              <a:t>York.</a:t>
            </a:r>
            <a:endParaRPr lang="en-US" dirty="0"/>
          </a:p>
        </p:txBody>
      </p:sp>
    </p:spTree>
    <p:extLst>
      <p:ext uri="{BB962C8B-B14F-4D97-AF65-F5344CB8AC3E}">
        <p14:creationId xmlns:p14="http://schemas.microsoft.com/office/powerpoint/2010/main" val="188886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Literature </a:t>
            </a:r>
            <a:r>
              <a:rPr lang="en-US" b="1" dirty="0" smtClean="0"/>
              <a:t>Review</a:t>
            </a:r>
            <a:endParaRPr lang="en-CA" b="1" dirty="0"/>
          </a:p>
        </p:txBody>
      </p:sp>
      <p:sp>
        <p:nvSpPr>
          <p:cNvPr id="14" name="Content Placeholder 13"/>
          <p:cNvSpPr>
            <a:spLocks noGrp="1"/>
          </p:cNvSpPr>
          <p:nvPr>
            <p:ph idx="1"/>
          </p:nvPr>
        </p:nvSpPr>
        <p:spPr/>
        <p:txBody>
          <a:bodyPr>
            <a:normAutofit lnSpcReduction="10000"/>
          </a:bodyPr>
          <a:lstStyle/>
          <a:p>
            <a:pPr marL="0" indent="0">
              <a:buNone/>
            </a:pPr>
            <a:r>
              <a:rPr lang="en-US" dirty="0"/>
              <a:t>There are currently no research papers on what areas, zip codes or customers </a:t>
            </a:r>
            <a:r>
              <a:rPr lang="en-US" dirty="0" smtClean="0"/>
              <a:t>have a higher propensity to </a:t>
            </a:r>
            <a:r>
              <a:rPr lang="en-US" dirty="0"/>
              <a:t>enter into the solar industry by having solar installations on their roofs based on demographic data</a:t>
            </a:r>
            <a:r>
              <a:rPr lang="en-US" dirty="0" smtClean="0"/>
              <a:t>.</a:t>
            </a:r>
          </a:p>
          <a:p>
            <a:pPr marL="0" indent="0">
              <a:buNone/>
            </a:pPr>
            <a:r>
              <a:rPr lang="en-US" dirty="0"/>
              <a:t>If residential solar adoption is like air conditioning, where 50 years later they had 80 percent saturation, solar on buildings could follow a similar path.</a:t>
            </a:r>
            <a:endParaRPr lang="en-CA" dirty="0"/>
          </a:p>
          <a:p>
            <a:pPr marL="0" indent="0">
              <a:buNone/>
            </a:pPr>
            <a:r>
              <a:rPr lang="en-US" dirty="0"/>
              <a:t>Solar cell efficiency is improving rapidly with technological progress and as solar costs decline, residential system sales increase exponentially. Therefore creating a model that can be used by solar companies to better understand and target customers should be in the top priority.</a:t>
            </a:r>
            <a:endParaRPr lang="en-CA" dirty="0"/>
          </a:p>
          <a:p>
            <a:pPr marL="0" indent="0">
              <a:buNone/>
            </a:pPr>
            <a:endParaRPr lang="en-CA" dirty="0"/>
          </a:p>
        </p:txBody>
      </p:sp>
    </p:spTree>
    <p:extLst>
      <p:ext uri="{BB962C8B-B14F-4D97-AF65-F5344CB8AC3E}">
        <p14:creationId xmlns:p14="http://schemas.microsoft.com/office/powerpoint/2010/main" val="104367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Literature </a:t>
            </a:r>
            <a:r>
              <a:rPr lang="en-US" b="1" dirty="0" smtClean="0"/>
              <a:t>Review</a:t>
            </a:r>
            <a:endParaRPr lang="en-CA" b="1" dirty="0"/>
          </a:p>
        </p:txBody>
      </p:sp>
      <p:sp>
        <p:nvSpPr>
          <p:cNvPr id="14" name="Content Placeholder 13"/>
          <p:cNvSpPr>
            <a:spLocks noGrp="1"/>
          </p:cNvSpPr>
          <p:nvPr>
            <p:ph idx="1"/>
          </p:nvPr>
        </p:nvSpPr>
        <p:spPr/>
        <p:txBody>
          <a:bodyPr>
            <a:normAutofit/>
          </a:bodyPr>
          <a:lstStyle/>
          <a:p>
            <a:pPr marL="0" indent="0">
              <a:buNone/>
            </a:pPr>
            <a:r>
              <a:rPr lang="en-US" sz="2000" dirty="0"/>
              <a:t>Some states with below-average solar resource (such as Minnesota, Maine, New York, and South Dakota) have similar or even greater potential to offset total sales than states with higher-quality resource (such as Arizona and Texas). This highlights the observation that solar resource is only one of several factors that determine the offset potential</a:t>
            </a:r>
            <a:endParaRPr lang="en-CA" sz="2000" dirty="0"/>
          </a:p>
        </p:txBody>
      </p:sp>
      <p:pic>
        <p:nvPicPr>
          <p:cNvPr id="4" name="Picture 3" descr="https://dqbasmyouzti2.cloudfront.net/content/images/articles/nrel-rooftop-twh-2016-X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116" y="3284984"/>
            <a:ext cx="4752528" cy="3244816"/>
          </a:xfrm>
          <a:prstGeom prst="rect">
            <a:avLst/>
          </a:prstGeom>
          <a:noFill/>
          <a:ln>
            <a:noFill/>
          </a:ln>
        </p:spPr>
      </p:pic>
      <p:sp>
        <p:nvSpPr>
          <p:cNvPr id="2" name="Rectangle 1"/>
          <p:cNvSpPr/>
          <p:nvPr/>
        </p:nvSpPr>
        <p:spPr>
          <a:xfrm>
            <a:off x="6886500" y="6529800"/>
            <a:ext cx="1359668" cy="269304"/>
          </a:xfrm>
          <a:prstGeom prst="rect">
            <a:avLst/>
          </a:prstGeom>
        </p:spPr>
        <p:txBody>
          <a:bodyPr wrap="none">
            <a:spAutoFit/>
          </a:bodyPr>
          <a:lstStyle/>
          <a:p>
            <a:pPr>
              <a:lnSpc>
                <a:spcPct val="115000"/>
              </a:lnSpc>
              <a:spcAft>
                <a:spcPts val="1000"/>
              </a:spcAft>
            </a:pPr>
            <a:r>
              <a:rPr lang="en-US" sz="1000" dirty="0">
                <a:latin typeface="Calibri" panose="020F0502020204030204" pitchFamily="34" charset="0"/>
                <a:ea typeface="Calibri" panose="020F0502020204030204" pitchFamily="34" charset="0"/>
                <a:cs typeface="Arial" panose="020B0604020202020204" pitchFamily="34" charset="0"/>
              </a:rPr>
              <a:t>Source: GTM Research</a:t>
            </a:r>
            <a:endParaRPr lang="en-CA"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244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Dataset</a:t>
            </a:r>
            <a:endParaRPr lang="en-CA" b="1" dirty="0"/>
          </a:p>
        </p:txBody>
      </p:sp>
      <p:sp>
        <p:nvSpPr>
          <p:cNvPr id="14" name="Content Placeholder 13"/>
          <p:cNvSpPr>
            <a:spLocks noGrp="1"/>
          </p:cNvSpPr>
          <p:nvPr>
            <p:ph idx="1"/>
          </p:nvPr>
        </p:nvSpPr>
        <p:spPr/>
        <p:txBody>
          <a:bodyPr>
            <a:normAutofit/>
          </a:bodyPr>
          <a:lstStyle/>
          <a:p>
            <a:r>
              <a:rPr lang="en-US" b="1" dirty="0"/>
              <a:t>Dataset 1: Tweets</a:t>
            </a:r>
            <a:endParaRPr lang="en-CA" b="1" dirty="0"/>
          </a:p>
          <a:p>
            <a:r>
              <a:rPr lang="en-US" sz="1900" dirty="0"/>
              <a:t>Tweeter Data with 27000 individual tweets, data was collected randomly over a period of 60 days, with search words: </a:t>
            </a:r>
            <a:r>
              <a:rPr lang="en-US" sz="1900" dirty="0" err="1"/>
              <a:t>GreenEnergy</a:t>
            </a:r>
            <a:r>
              <a:rPr lang="en-US" sz="1900" dirty="0"/>
              <a:t>, </a:t>
            </a:r>
            <a:r>
              <a:rPr lang="en-US" sz="1900" dirty="0" err="1"/>
              <a:t>SolarEnergy</a:t>
            </a:r>
            <a:r>
              <a:rPr lang="en-US" sz="1900" dirty="0"/>
              <a:t> and </a:t>
            </a:r>
            <a:r>
              <a:rPr lang="en-US" sz="1900" dirty="0" err="1"/>
              <a:t>SolarPanels</a:t>
            </a:r>
            <a:r>
              <a:rPr lang="en-US" sz="1900" dirty="0"/>
              <a:t>.</a:t>
            </a:r>
            <a:endParaRPr lang="en-CA" sz="1900" dirty="0"/>
          </a:p>
          <a:p>
            <a:r>
              <a:rPr lang="en-US" sz="1900" dirty="0"/>
              <a:t>This data set will be used to provide some insight into what people are saying and “feeling” about Solar Power</a:t>
            </a:r>
            <a:r>
              <a:rPr lang="en-US" sz="1900" dirty="0" smtClean="0"/>
              <a:t>.</a:t>
            </a:r>
          </a:p>
          <a:p>
            <a:r>
              <a:rPr lang="en-US" sz="1900" dirty="0" smtClean="0"/>
              <a:t>Python </a:t>
            </a:r>
            <a:r>
              <a:rPr lang="en-US" sz="1900" dirty="0"/>
              <a:t>Script used to download the dataset can be found </a:t>
            </a:r>
            <a:r>
              <a:rPr lang="en-US" sz="1900" dirty="0" err="1" smtClean="0"/>
              <a:t>here:</a:t>
            </a:r>
            <a:r>
              <a:rPr lang="en-US" sz="1900" u="sng" dirty="0" err="1" smtClean="0">
                <a:hlinkClick r:id="rId2"/>
              </a:rPr>
              <a:t>https</a:t>
            </a:r>
            <a:r>
              <a:rPr lang="en-US" sz="1900" u="sng" dirty="0">
                <a:hlinkClick r:id="rId2"/>
              </a:rPr>
              <a:t>://github.com/jcasallas/Capstone/tree/master/Code</a:t>
            </a:r>
            <a:endParaRPr lang="en-CA" sz="1900" dirty="0"/>
          </a:p>
          <a:p>
            <a:r>
              <a:rPr lang="en-US" sz="1900" dirty="0"/>
              <a:t>File: </a:t>
            </a:r>
            <a:r>
              <a:rPr lang="en-US" sz="1900" dirty="0" err="1"/>
              <a:t>Twitter_SB</a:t>
            </a:r>
            <a:r>
              <a:rPr lang="en-US" sz="1900" dirty="0"/>
              <a:t> </a:t>
            </a:r>
            <a:r>
              <a:rPr lang="en-US" sz="1900" dirty="0" err="1" smtClean="0"/>
              <a:t>Github</a:t>
            </a:r>
            <a:endParaRPr lang="en-US" sz="1900" dirty="0" smtClean="0"/>
          </a:p>
          <a:p>
            <a:pPr marL="0" indent="0">
              <a:buNone/>
            </a:pPr>
            <a:endParaRPr lang="en-CA" sz="1900" dirty="0"/>
          </a:p>
          <a:p>
            <a:pPr marL="0" indent="0">
              <a:buNone/>
            </a:pPr>
            <a:endParaRPr lang="en-CA" dirty="0"/>
          </a:p>
          <a:p>
            <a:pPr marL="0" indent="0">
              <a:buNone/>
            </a:pPr>
            <a:endParaRPr lang="en-CA" dirty="0"/>
          </a:p>
        </p:txBody>
      </p:sp>
      <p:pic>
        <p:nvPicPr>
          <p:cNvPr id="4" name="Picture 3"/>
          <p:cNvPicPr/>
          <p:nvPr/>
        </p:nvPicPr>
        <p:blipFill>
          <a:blip r:embed="rId3"/>
          <a:stretch>
            <a:fillRect/>
          </a:stretch>
        </p:blipFill>
        <p:spPr>
          <a:xfrm>
            <a:off x="5014292" y="5129966"/>
            <a:ext cx="5943600" cy="1382395"/>
          </a:xfrm>
          <a:prstGeom prst="rect">
            <a:avLst/>
          </a:prstGeom>
        </p:spPr>
      </p:pic>
      <p:sp>
        <p:nvSpPr>
          <p:cNvPr id="5" name="Rectangle 4"/>
          <p:cNvSpPr/>
          <p:nvPr/>
        </p:nvSpPr>
        <p:spPr>
          <a:xfrm>
            <a:off x="4870276" y="4882042"/>
            <a:ext cx="3298532" cy="304699"/>
          </a:xfrm>
          <a:prstGeom prst="rect">
            <a:avLst/>
          </a:prstGeom>
        </p:spPr>
        <p:txBody>
          <a:bodyPr wrap="none">
            <a:spAutoFit/>
          </a:bodyPr>
          <a:lstStyle/>
          <a:p>
            <a:pPr>
              <a:lnSpc>
                <a:spcPct val="115000"/>
              </a:lnSpc>
              <a:spcBef>
                <a:spcPts val="200"/>
              </a:spcBef>
              <a:spcAft>
                <a:spcPts val="0"/>
              </a:spcAft>
            </a:pPr>
            <a:r>
              <a:rPr lang="en-US" sz="1200" b="1" i="1" dirty="0" smtClean="0">
                <a:solidFill>
                  <a:srgbClr val="365F91"/>
                </a:solidFill>
                <a:latin typeface="Cambria" panose="02040503050406030204" pitchFamily="18" charset="0"/>
                <a:ea typeface="MS Gothic" panose="020B0609070205080204" pitchFamily="49" charset="-128"/>
                <a:cs typeface="Times New Roman" panose="02020603050405020304" pitchFamily="18" charset="0"/>
              </a:rPr>
              <a:t>Modified code to download only fields needed</a:t>
            </a:r>
            <a:endParaRPr lang="en-CA"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6" name="Rectangle 5"/>
          <p:cNvSpPr/>
          <p:nvPr/>
        </p:nvSpPr>
        <p:spPr>
          <a:xfrm>
            <a:off x="8686700" y="6512361"/>
            <a:ext cx="2331087" cy="269304"/>
          </a:xfrm>
          <a:prstGeom prst="rect">
            <a:avLst/>
          </a:prstGeom>
        </p:spPr>
        <p:txBody>
          <a:bodyPr wrap="none">
            <a:spAutoFit/>
          </a:bodyPr>
          <a:lstStyle/>
          <a:p>
            <a:pPr>
              <a:lnSpc>
                <a:spcPct val="115000"/>
              </a:lnSpc>
              <a:spcAft>
                <a:spcPts val="1000"/>
              </a:spcAft>
            </a:pPr>
            <a:r>
              <a:rPr lang="en-CA" sz="1000" dirty="0" smtClean="0"/>
              <a:t>Original Code courtesy of: Rakesh </a:t>
            </a:r>
            <a:r>
              <a:rPr lang="en-CA" sz="1000" dirty="0" err="1" smtClean="0"/>
              <a:t>Dhote</a:t>
            </a:r>
            <a:endParaRPr lang="en-CA"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5691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Twitter</a:t>
            </a:r>
            <a:endParaRPr lang="en-CA" b="1" dirty="0"/>
          </a:p>
        </p:txBody>
      </p:sp>
      <p:pic>
        <p:nvPicPr>
          <p:cNvPr id="4" name="Content Placeholder 3"/>
          <p:cNvPicPr>
            <a:picLocks noGrp="1"/>
          </p:cNvPicPr>
          <p:nvPr>
            <p:ph idx="1"/>
          </p:nvPr>
        </p:nvPicPr>
        <p:blipFill>
          <a:blip r:embed="rId2"/>
          <a:stretch>
            <a:fillRect/>
          </a:stretch>
        </p:blipFill>
        <p:spPr>
          <a:xfrm>
            <a:off x="1341884" y="2276872"/>
            <a:ext cx="3503295" cy="4114800"/>
          </a:xfrm>
          <a:prstGeom prst="rect">
            <a:avLst/>
          </a:prstGeom>
        </p:spPr>
      </p:pic>
      <p:sp>
        <p:nvSpPr>
          <p:cNvPr id="2" name="Rectangle 1"/>
          <p:cNvSpPr/>
          <p:nvPr/>
        </p:nvSpPr>
        <p:spPr>
          <a:xfrm>
            <a:off x="1269876" y="1990255"/>
            <a:ext cx="2606996" cy="286617"/>
          </a:xfrm>
          <a:prstGeom prst="rect">
            <a:avLst/>
          </a:prstGeom>
        </p:spPr>
        <p:txBody>
          <a:bodyPr wrap="none">
            <a:spAutoFit/>
          </a:bodyPr>
          <a:lstStyle/>
          <a:p>
            <a:pPr>
              <a:lnSpc>
                <a:spcPct val="115000"/>
              </a:lnSpc>
              <a:spcBef>
                <a:spcPts val="200"/>
              </a:spcBef>
              <a:spcAft>
                <a:spcPts val="0"/>
              </a:spcAft>
            </a:pPr>
            <a:r>
              <a:rPr lang="en-US" sz="1200" b="1" i="1" dirty="0">
                <a:solidFill>
                  <a:srgbClr val="365F91"/>
                </a:solidFill>
                <a:latin typeface="Cambria" panose="02040503050406030204" pitchFamily="18" charset="0"/>
                <a:ea typeface="MS Gothic" panose="020B0609070205080204" pitchFamily="49" charset="-128"/>
                <a:cs typeface="Times New Roman" panose="02020603050405020304" pitchFamily="18" charset="0"/>
              </a:rPr>
              <a:t>Number of tweets recorded per day</a:t>
            </a:r>
            <a:endParaRPr lang="en-CA"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p:txBody>
      </p:sp>
      <p:pic>
        <p:nvPicPr>
          <p:cNvPr id="6" name="Picture 5"/>
          <p:cNvPicPr/>
          <p:nvPr/>
        </p:nvPicPr>
        <p:blipFill>
          <a:blip r:embed="rId3"/>
          <a:stretch>
            <a:fillRect/>
          </a:stretch>
        </p:blipFill>
        <p:spPr>
          <a:xfrm>
            <a:off x="4917187" y="2285037"/>
            <a:ext cx="6941096" cy="3693819"/>
          </a:xfrm>
          <a:prstGeom prst="rect">
            <a:avLst/>
          </a:prstGeom>
        </p:spPr>
      </p:pic>
      <p:sp>
        <p:nvSpPr>
          <p:cNvPr id="3" name="Rounded Rectangle 2"/>
          <p:cNvSpPr/>
          <p:nvPr/>
        </p:nvSpPr>
        <p:spPr>
          <a:xfrm>
            <a:off x="5158308" y="2348880"/>
            <a:ext cx="6624736" cy="136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ounded Rectangle 7"/>
          <p:cNvSpPr/>
          <p:nvPr/>
        </p:nvSpPr>
        <p:spPr>
          <a:xfrm>
            <a:off x="5158308" y="3017899"/>
            <a:ext cx="1368152" cy="1230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ounded Rectangle 8"/>
          <p:cNvSpPr/>
          <p:nvPr/>
        </p:nvSpPr>
        <p:spPr>
          <a:xfrm>
            <a:off x="5158308" y="3391723"/>
            <a:ext cx="1368152" cy="1092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4845179" y="2000947"/>
            <a:ext cx="1136850" cy="304699"/>
          </a:xfrm>
          <a:prstGeom prst="rect">
            <a:avLst/>
          </a:prstGeom>
        </p:spPr>
        <p:txBody>
          <a:bodyPr wrap="none">
            <a:spAutoFit/>
          </a:bodyPr>
          <a:lstStyle/>
          <a:p>
            <a:pPr>
              <a:lnSpc>
                <a:spcPct val="115000"/>
              </a:lnSpc>
              <a:spcBef>
                <a:spcPts val="200"/>
              </a:spcBef>
              <a:spcAft>
                <a:spcPts val="0"/>
              </a:spcAft>
            </a:pPr>
            <a:r>
              <a:rPr lang="en-US" sz="1200" b="1" i="1" dirty="0">
                <a:solidFill>
                  <a:srgbClr val="365F91"/>
                </a:solidFill>
                <a:latin typeface="Cambria" panose="02040503050406030204" pitchFamily="18" charset="0"/>
                <a:ea typeface="MS Gothic" panose="020B0609070205080204" pitchFamily="49" charset="-128"/>
                <a:cs typeface="Times New Roman" panose="02020603050405020304" pitchFamily="18" charset="0"/>
              </a:rPr>
              <a:t>Top Locations</a:t>
            </a:r>
            <a:endParaRPr lang="en-CA" sz="12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352619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Dataset</a:t>
            </a:r>
            <a:endParaRPr lang="en-CA" b="1" dirty="0"/>
          </a:p>
        </p:txBody>
      </p:sp>
      <p:sp>
        <p:nvSpPr>
          <p:cNvPr id="14" name="Content Placeholder 13"/>
          <p:cNvSpPr>
            <a:spLocks noGrp="1"/>
          </p:cNvSpPr>
          <p:nvPr>
            <p:ph idx="1"/>
          </p:nvPr>
        </p:nvSpPr>
        <p:spPr/>
        <p:txBody>
          <a:bodyPr>
            <a:normAutofit fontScale="92500" lnSpcReduction="10000"/>
          </a:bodyPr>
          <a:lstStyle/>
          <a:p>
            <a:r>
              <a:rPr lang="en-US" b="1" dirty="0"/>
              <a:t>Dataset 2: Census Data and Demographics</a:t>
            </a:r>
            <a:endParaRPr lang="en-CA" b="1" dirty="0"/>
          </a:p>
          <a:p>
            <a:r>
              <a:rPr lang="en-US" sz="2000" dirty="0"/>
              <a:t>There are several data sets used for the location and demographic analysis, below is a breakdown of the data sets:</a:t>
            </a:r>
            <a:endParaRPr lang="en-CA" sz="2000" dirty="0"/>
          </a:p>
          <a:p>
            <a:pPr marL="0" indent="0">
              <a:buNone/>
            </a:pPr>
            <a:r>
              <a:rPr lang="en-US" sz="2000" i="1" dirty="0">
                <a:ln w="0"/>
                <a:solidFill>
                  <a:schemeClr val="accent1"/>
                </a:solidFill>
                <a:effectLst>
                  <a:outerShdw blurRad="38100" dist="25400" dir="5400000" algn="ctr" rotWithShape="0">
                    <a:srgbClr val="6E747A">
                      <a:alpha val="43000"/>
                    </a:srgbClr>
                  </a:outerShdw>
                </a:effectLst>
              </a:rPr>
              <a:t> </a:t>
            </a:r>
            <a:r>
              <a:rPr lang="en-US" sz="2000" i="1" dirty="0" smtClean="0">
                <a:ln w="0"/>
                <a:solidFill>
                  <a:schemeClr val="accent1"/>
                </a:solidFill>
                <a:effectLst>
                  <a:outerShdw blurRad="38100" dist="25400" dir="5400000" algn="ctr" rotWithShape="0">
                    <a:srgbClr val="6E747A">
                      <a:alpha val="43000"/>
                    </a:srgbClr>
                  </a:outerShdw>
                </a:effectLst>
              </a:rPr>
              <a:t>   New </a:t>
            </a:r>
            <a:r>
              <a:rPr lang="en-US" sz="2000" i="1" dirty="0">
                <a:ln w="0"/>
                <a:solidFill>
                  <a:schemeClr val="accent1"/>
                </a:solidFill>
                <a:effectLst>
                  <a:outerShdw blurRad="38100" dist="25400" dir="5400000" algn="ctr" rotWithShape="0">
                    <a:srgbClr val="6E747A">
                      <a:alpha val="43000"/>
                    </a:srgbClr>
                  </a:outerShdw>
                </a:effectLst>
              </a:rPr>
              <a:t>York Solar Installation Zip Level</a:t>
            </a:r>
            <a:endParaRPr lang="en-CA" sz="2000" dirty="0"/>
          </a:p>
          <a:p>
            <a:r>
              <a:rPr lang="en-US" sz="2000" dirty="0"/>
              <a:t>About the data: Statewide 200kW or Less Residential/Non-Residential Solar Photovoltaic Incentive Program dataset includes the following data points for projects completed in the incentive Program beginning December 2000: Project number, location, sector, application received date, installation date, electric utility, purchase type, inverter manufacturer, inverter quantity, PV module manufacturer, PV quantity, project cost, incentives, kilowatt capacity, and expected annual kilowatt hour production.</a:t>
            </a:r>
            <a:endParaRPr lang="en-CA" sz="2000" dirty="0"/>
          </a:p>
          <a:p>
            <a:r>
              <a:rPr lang="en-US" sz="2000" dirty="0"/>
              <a:t> </a:t>
            </a:r>
            <a:r>
              <a:rPr lang="en-US" sz="2000" dirty="0" smtClean="0"/>
              <a:t>Source</a:t>
            </a:r>
            <a:r>
              <a:rPr lang="en-US" sz="2000" dirty="0"/>
              <a:t>: </a:t>
            </a:r>
            <a:r>
              <a:rPr lang="en-US" sz="2000" u="sng" dirty="0">
                <a:hlinkClick r:id="rId2"/>
              </a:rPr>
              <a:t>https://data.ny.gov/Energy-Environment/Statewide-200kW-or-Less-Residential-Non-Residentia/3x8r-34rs</a:t>
            </a:r>
            <a:r>
              <a:rPr lang="en-US" sz="2000" dirty="0"/>
              <a:t>?</a:t>
            </a:r>
            <a:endParaRPr lang="en-CA" sz="2000" dirty="0"/>
          </a:p>
          <a:p>
            <a:pPr marL="0" indent="0">
              <a:buNone/>
            </a:pPr>
            <a:endParaRPr lang="en-CA" sz="2000" dirty="0"/>
          </a:p>
          <a:p>
            <a:pPr marL="0" indent="0">
              <a:buNone/>
            </a:pPr>
            <a:endParaRPr lang="en-CA" sz="1900" dirty="0"/>
          </a:p>
          <a:p>
            <a:pPr marL="0" indent="0">
              <a:buNone/>
            </a:pPr>
            <a:endParaRPr lang="en-CA" dirty="0"/>
          </a:p>
          <a:p>
            <a:pPr marL="0" indent="0">
              <a:buNone/>
            </a:pPr>
            <a:endParaRPr lang="en-CA" dirty="0"/>
          </a:p>
        </p:txBody>
      </p:sp>
    </p:spTree>
    <p:extLst>
      <p:ext uri="{BB962C8B-B14F-4D97-AF65-F5344CB8AC3E}">
        <p14:creationId xmlns:p14="http://schemas.microsoft.com/office/powerpoint/2010/main" val="315401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Dataset</a:t>
            </a:r>
            <a:endParaRPr lang="en-CA" b="1" dirty="0"/>
          </a:p>
        </p:txBody>
      </p:sp>
      <p:sp>
        <p:nvSpPr>
          <p:cNvPr id="14" name="Content Placeholder 13"/>
          <p:cNvSpPr>
            <a:spLocks noGrp="1"/>
          </p:cNvSpPr>
          <p:nvPr>
            <p:ph idx="1"/>
          </p:nvPr>
        </p:nvSpPr>
        <p:spPr/>
        <p:txBody>
          <a:bodyPr>
            <a:normAutofit/>
          </a:bodyPr>
          <a:lstStyle/>
          <a:p>
            <a:r>
              <a:rPr lang="en-US" b="1" dirty="0" smtClean="0"/>
              <a:t>Dataset 2: Census Data and Demographics</a:t>
            </a:r>
            <a:endParaRPr lang="en-CA" b="1" dirty="0" smtClean="0"/>
          </a:p>
          <a:p>
            <a:pPr marL="0" indent="0">
              <a:buNone/>
            </a:pPr>
            <a:r>
              <a:rPr lang="en-US" sz="2000" i="1" dirty="0">
                <a:ln w="0"/>
                <a:solidFill>
                  <a:schemeClr val="accent1"/>
                </a:solidFill>
                <a:effectLst>
                  <a:outerShdw blurRad="38100" dist="25400" dir="5400000" algn="ctr" rotWithShape="0">
                    <a:srgbClr val="6E747A">
                      <a:alpha val="43000"/>
                    </a:srgbClr>
                  </a:outerShdw>
                </a:effectLst>
              </a:rPr>
              <a:t> </a:t>
            </a:r>
            <a:r>
              <a:rPr lang="en-US" sz="2000" i="1" dirty="0" smtClean="0">
                <a:ln w="0"/>
                <a:solidFill>
                  <a:schemeClr val="accent1"/>
                </a:solidFill>
                <a:effectLst>
                  <a:outerShdw blurRad="38100" dist="25400" dir="5400000" algn="ctr" rotWithShape="0">
                    <a:srgbClr val="6E747A">
                      <a:alpha val="43000"/>
                    </a:srgbClr>
                  </a:outerShdw>
                </a:effectLst>
              </a:rPr>
              <a:t>   Income </a:t>
            </a:r>
            <a:r>
              <a:rPr lang="en-US" sz="2000" i="1" dirty="0">
                <a:ln w="0"/>
                <a:solidFill>
                  <a:schemeClr val="accent1"/>
                </a:solidFill>
                <a:effectLst>
                  <a:outerShdw blurRad="38100" dist="25400" dir="5400000" algn="ctr" rotWithShape="0">
                    <a:srgbClr val="6E747A">
                      <a:alpha val="43000"/>
                    </a:srgbClr>
                  </a:outerShdw>
                </a:effectLst>
              </a:rPr>
              <a:t>Data</a:t>
            </a:r>
            <a:endParaRPr lang="en-CA" sz="2000" dirty="0">
              <a:ln w="0"/>
              <a:solidFill>
                <a:schemeClr val="accent1"/>
              </a:solidFill>
              <a:effectLst>
                <a:outerShdw blurRad="38100" dist="25400" dir="5400000" algn="ctr" rotWithShape="0">
                  <a:srgbClr val="6E747A">
                    <a:alpha val="43000"/>
                  </a:srgbClr>
                </a:outerShdw>
              </a:effectLst>
            </a:endParaRPr>
          </a:p>
          <a:p>
            <a:r>
              <a:rPr lang="en-US" sz="2000" dirty="0"/>
              <a:t>Zip code file of two of the most commonly requested characteristics: median household income and mean household income:</a:t>
            </a:r>
            <a:endParaRPr lang="en-CA" sz="2000" dirty="0"/>
          </a:p>
          <a:p>
            <a:r>
              <a:rPr lang="en-US" sz="2000" dirty="0"/>
              <a:t>Source: </a:t>
            </a:r>
            <a:r>
              <a:rPr lang="en-US" sz="2000" u="sng" dirty="0">
                <a:hlinkClick r:id="rId2"/>
              </a:rPr>
              <a:t>http://www.psc.isr.umich.edu/dis/census/Features/tract2zip/</a:t>
            </a:r>
            <a:endParaRPr lang="en-CA" sz="2000" dirty="0"/>
          </a:p>
          <a:p>
            <a:pPr marL="0" indent="0">
              <a:buNone/>
            </a:pPr>
            <a:r>
              <a:rPr lang="en-US" sz="2000" i="1" dirty="0" smtClean="0"/>
              <a:t>    </a:t>
            </a:r>
            <a:r>
              <a:rPr lang="en-US" sz="2000" i="1" dirty="0" smtClean="0">
                <a:ln w="0"/>
                <a:solidFill>
                  <a:schemeClr val="accent1"/>
                </a:solidFill>
                <a:effectLst>
                  <a:outerShdw blurRad="38100" dist="25400" dir="5400000" algn="ctr" rotWithShape="0">
                    <a:srgbClr val="6E747A">
                      <a:alpha val="43000"/>
                    </a:srgbClr>
                  </a:outerShdw>
                </a:effectLst>
              </a:rPr>
              <a:t>Population</a:t>
            </a:r>
            <a:endParaRPr lang="en-CA" sz="2000" dirty="0"/>
          </a:p>
          <a:p>
            <a:r>
              <a:rPr lang="en-US" sz="2000" i="1" dirty="0"/>
              <a:t>The 2010 US Census Population By Zip Code</a:t>
            </a:r>
            <a:endParaRPr lang="en-CA" sz="2000" dirty="0"/>
          </a:p>
          <a:p>
            <a:r>
              <a:rPr lang="en-US" sz="2000" dirty="0"/>
              <a:t>Source: </a:t>
            </a:r>
            <a:r>
              <a:rPr lang="en-US" sz="2000" u="sng" dirty="0">
                <a:hlinkClick r:id="rId3"/>
              </a:rPr>
              <a:t>http://blog.splitwise.com/2013/09/18/the-2010-us-census-population-by-zip-code-totally-free/</a:t>
            </a:r>
            <a:endParaRPr lang="en-CA" sz="2000" dirty="0"/>
          </a:p>
          <a:p>
            <a:pPr marL="0" indent="0">
              <a:buNone/>
            </a:pPr>
            <a:endParaRPr lang="en-CA" sz="2000" dirty="0" smtClean="0"/>
          </a:p>
          <a:p>
            <a:pPr marL="0" indent="0">
              <a:buNone/>
            </a:pPr>
            <a:endParaRPr lang="en-CA" sz="1900" dirty="0" smtClean="0"/>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161086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1441</Words>
  <Application>Microsoft Office PowerPoint</Application>
  <PresentationFormat>Custom</PresentationFormat>
  <Paragraphs>151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MS Gothic</vt:lpstr>
      <vt:lpstr>Arial</vt:lpstr>
      <vt:lpstr>Calibri</vt:lpstr>
      <vt:lpstr>Cambria</vt:lpstr>
      <vt:lpstr>Corbel</vt:lpstr>
      <vt:lpstr>Times New Roman</vt:lpstr>
      <vt:lpstr>Digital Blue Tunnel 16x9</vt:lpstr>
      <vt:lpstr>Solar Energy</vt:lpstr>
      <vt:lpstr>Sentiment and Demographic indicators</vt:lpstr>
      <vt:lpstr>Introduction</vt:lpstr>
      <vt:lpstr>Literature Review</vt:lpstr>
      <vt:lpstr>Literature Review</vt:lpstr>
      <vt:lpstr>Dataset</vt:lpstr>
      <vt:lpstr>Twitter</vt:lpstr>
      <vt:lpstr>Dataset</vt:lpstr>
      <vt:lpstr>Dataset</vt:lpstr>
      <vt:lpstr>Dataset</vt:lpstr>
      <vt:lpstr>Dataset</vt:lpstr>
      <vt:lpstr>Approach</vt:lpstr>
      <vt:lpstr>Approach</vt:lpstr>
      <vt:lpstr>Results</vt:lpstr>
      <vt:lpstr>Results</vt:lpstr>
      <vt:lpstr>Results</vt:lpstr>
      <vt:lpstr>Results</vt:lpstr>
      <vt:lpstr>Results</vt:lpstr>
      <vt:lpstr>Conclusions</vt:lpstr>
      <vt:lpstr>Conclusions</vt:lpstr>
      <vt:lpstr>Future Work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2016-04-19T15:41:57Z</dcterms:created>
  <dcterms:modified xsi:type="dcterms:W3CDTF">2016-04-19T18:13:49Z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